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77" r:id="rId4"/>
    <p:sldId id="262" r:id="rId5"/>
    <p:sldId id="279" r:id="rId6"/>
    <p:sldId id="263" r:id="rId7"/>
    <p:sldId id="265" r:id="rId8"/>
    <p:sldId id="266" r:id="rId9"/>
    <p:sldId id="281" r:id="rId10"/>
    <p:sldId id="267" r:id="rId11"/>
    <p:sldId id="282" r:id="rId12"/>
    <p:sldId id="283" r:id="rId13"/>
    <p:sldId id="260" r:id="rId14"/>
    <p:sldId id="261" r:id="rId15"/>
    <p:sldId id="275" r:id="rId16"/>
    <p:sldId id="276" r:id="rId17"/>
    <p:sldId id="272" r:id="rId18"/>
    <p:sldId id="273" r:id="rId19"/>
    <p:sldId id="284" r:id="rId20"/>
  </p:sldIdLst>
  <p:sldSz cx="9144000" cy="6858000" type="screen4x3"/>
  <p:notesSz cx="9309100" cy="6954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27DFF0-43BD-4F86-8716-5AECA9B82724}" type="doc">
      <dgm:prSet loTypeId="urn:microsoft.com/office/officeart/2005/8/layout/pyramid2" loCatId="pyramid" qsTypeId="urn:microsoft.com/office/officeart/2005/8/quickstyle/simple1" qsCatId="simple" csTypeId="urn:microsoft.com/office/officeart/2005/8/colors/colorful5" csCatId="colorful" phldr="1"/>
      <dgm:spPr/>
    </dgm:pt>
    <dgm:pt modelId="{17C41BE1-C26C-4502-8443-325F65CDBCEA}">
      <dgm:prSet phldrT="[Text]"/>
      <dgm:spPr/>
      <dgm:t>
        <a:bodyPr/>
        <a:lstStyle/>
        <a:p>
          <a:r>
            <a:rPr lang="en-US" dirty="0" smtClean="0"/>
            <a:t>NATIONAL GOVERNMENT</a:t>
          </a:r>
          <a:endParaRPr lang="en-US" dirty="0"/>
        </a:p>
      </dgm:t>
    </dgm:pt>
    <dgm:pt modelId="{C4D1CE35-C167-4B83-B21A-81A121209F60}" type="parTrans" cxnId="{F34135B4-5534-4281-A40A-A44280F36AE8}">
      <dgm:prSet/>
      <dgm:spPr/>
      <dgm:t>
        <a:bodyPr/>
        <a:lstStyle/>
        <a:p>
          <a:endParaRPr lang="en-US"/>
        </a:p>
      </dgm:t>
    </dgm:pt>
    <dgm:pt modelId="{AD9C7FE5-1D16-4A14-8E46-DD28D19CA8E6}" type="sibTrans" cxnId="{F34135B4-5534-4281-A40A-A44280F36AE8}">
      <dgm:prSet/>
      <dgm:spPr/>
      <dgm:t>
        <a:bodyPr/>
        <a:lstStyle/>
        <a:p>
          <a:endParaRPr lang="en-US"/>
        </a:p>
      </dgm:t>
    </dgm:pt>
    <dgm:pt modelId="{17E31324-D239-42CA-8FE2-9961CAA0F232}">
      <dgm:prSet phldrT="[Text]"/>
      <dgm:spPr/>
      <dgm:t>
        <a:bodyPr/>
        <a:lstStyle/>
        <a:p>
          <a:r>
            <a:rPr lang="en-US" dirty="0" smtClean="0"/>
            <a:t>PROVINCIAL GOVERNMENT</a:t>
          </a:r>
          <a:endParaRPr lang="en-US" dirty="0"/>
        </a:p>
      </dgm:t>
    </dgm:pt>
    <dgm:pt modelId="{CB1DAD5A-B8DA-4542-B8F2-B65E63B0743F}" type="parTrans" cxnId="{386C09D7-D7B6-427B-9931-9B3A90B8A6BF}">
      <dgm:prSet/>
      <dgm:spPr/>
      <dgm:t>
        <a:bodyPr/>
        <a:lstStyle/>
        <a:p>
          <a:endParaRPr lang="en-US"/>
        </a:p>
      </dgm:t>
    </dgm:pt>
    <dgm:pt modelId="{AECF1C07-81E2-48F5-A38B-E380F228E939}" type="sibTrans" cxnId="{386C09D7-D7B6-427B-9931-9B3A90B8A6BF}">
      <dgm:prSet/>
      <dgm:spPr/>
      <dgm:t>
        <a:bodyPr/>
        <a:lstStyle/>
        <a:p>
          <a:endParaRPr lang="en-US"/>
        </a:p>
      </dgm:t>
    </dgm:pt>
    <dgm:pt modelId="{C8B9A249-0ADD-4DF7-B330-0856D7DD0339}">
      <dgm:prSet phldrT="[Text]"/>
      <dgm:spPr/>
      <dgm:t>
        <a:bodyPr/>
        <a:lstStyle/>
        <a:p>
          <a:r>
            <a:rPr lang="en-US" dirty="0" smtClean="0"/>
            <a:t>LOCAL GOVERNMENT</a:t>
          </a:r>
          <a:endParaRPr lang="en-US" dirty="0"/>
        </a:p>
      </dgm:t>
    </dgm:pt>
    <dgm:pt modelId="{A6C9F163-59AB-4471-8358-03F4734E4F58}" type="parTrans" cxnId="{82E1DFF7-253B-4EF4-AAC1-748050E0D982}">
      <dgm:prSet/>
      <dgm:spPr/>
      <dgm:t>
        <a:bodyPr/>
        <a:lstStyle/>
        <a:p>
          <a:endParaRPr lang="en-US"/>
        </a:p>
      </dgm:t>
    </dgm:pt>
    <dgm:pt modelId="{3C0547FB-FC55-46E1-BF2A-BC610628B4C4}" type="sibTrans" cxnId="{82E1DFF7-253B-4EF4-AAC1-748050E0D982}">
      <dgm:prSet/>
      <dgm:spPr/>
      <dgm:t>
        <a:bodyPr/>
        <a:lstStyle/>
        <a:p>
          <a:endParaRPr lang="en-US"/>
        </a:p>
      </dgm:t>
    </dgm:pt>
    <dgm:pt modelId="{8297B153-07F5-47F7-B98A-40F3C1BCF2E8}" type="pres">
      <dgm:prSet presAssocID="{0127DFF0-43BD-4F86-8716-5AECA9B82724}" presName="compositeShape" presStyleCnt="0">
        <dgm:presLayoutVars>
          <dgm:dir/>
          <dgm:resizeHandles/>
        </dgm:presLayoutVars>
      </dgm:prSet>
      <dgm:spPr/>
    </dgm:pt>
    <dgm:pt modelId="{A743B0BC-57CA-4AB4-A4CD-426EA489A1C6}" type="pres">
      <dgm:prSet presAssocID="{0127DFF0-43BD-4F86-8716-5AECA9B82724}" presName="pyramid" presStyleLbl="node1" presStyleIdx="0" presStyleCnt="1" custLinFactNeighborX="32500" custLinFactNeighborY="441"/>
      <dgm:spPr/>
    </dgm:pt>
    <dgm:pt modelId="{BCE6F3A0-E3B3-44ED-9EF2-3CAC0DE968F2}" type="pres">
      <dgm:prSet presAssocID="{0127DFF0-43BD-4F86-8716-5AECA9B82724}" presName="theList" presStyleCnt="0"/>
      <dgm:spPr/>
    </dgm:pt>
    <dgm:pt modelId="{870BF6B2-59A0-40AB-9759-072E21B345C6}" type="pres">
      <dgm:prSet presAssocID="{17C41BE1-C26C-4502-8443-325F65CDBCEA}" presName="aNode" presStyleLbl="fgAcc1" presStyleIdx="0" presStyleCnt="3" custScaleX="2322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8E6F4-3C68-41DB-8E94-FDE116245AD6}" type="pres">
      <dgm:prSet presAssocID="{17C41BE1-C26C-4502-8443-325F65CDBCEA}" presName="aSpace" presStyleCnt="0"/>
      <dgm:spPr/>
    </dgm:pt>
    <dgm:pt modelId="{38E24BA4-AE04-4382-AAD0-5F0AF6E3DF2A}" type="pres">
      <dgm:prSet presAssocID="{17E31324-D239-42CA-8FE2-9961CAA0F232}" presName="aNode" presStyleLbl="fgAcc1" presStyleIdx="1" presStyleCnt="3" custScaleX="2556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F7FC1C-172E-4C80-B982-C3E78E7D6290}" type="pres">
      <dgm:prSet presAssocID="{17E31324-D239-42CA-8FE2-9961CAA0F232}" presName="aSpace" presStyleCnt="0"/>
      <dgm:spPr/>
    </dgm:pt>
    <dgm:pt modelId="{EE8A0C7A-80DC-4106-83D4-68898DB59D8B}" type="pres">
      <dgm:prSet presAssocID="{C8B9A249-0ADD-4DF7-B330-0856D7DD0339}" presName="aNode" presStyleLbl="fgAcc1" presStyleIdx="2" presStyleCnt="3" custScaleX="2788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F7C553-1BF0-4E76-978B-D76D929CBDC4}" type="pres">
      <dgm:prSet presAssocID="{C8B9A249-0ADD-4DF7-B330-0856D7DD0339}" presName="aSpace" presStyleCnt="0"/>
      <dgm:spPr/>
    </dgm:pt>
  </dgm:ptLst>
  <dgm:cxnLst>
    <dgm:cxn modelId="{C1C690E9-0F30-41D5-8B11-CBAC95090595}" type="presOf" srcId="{17E31324-D239-42CA-8FE2-9961CAA0F232}" destId="{38E24BA4-AE04-4382-AAD0-5F0AF6E3DF2A}" srcOrd="0" destOrd="0" presId="urn:microsoft.com/office/officeart/2005/8/layout/pyramid2"/>
    <dgm:cxn modelId="{402BC44C-DC59-4A03-A6FB-CD48D2148CBB}" type="presOf" srcId="{17C41BE1-C26C-4502-8443-325F65CDBCEA}" destId="{870BF6B2-59A0-40AB-9759-072E21B345C6}" srcOrd="0" destOrd="0" presId="urn:microsoft.com/office/officeart/2005/8/layout/pyramid2"/>
    <dgm:cxn modelId="{914ABB1C-78AA-4F21-A68D-5FD429237420}" type="presOf" srcId="{C8B9A249-0ADD-4DF7-B330-0856D7DD0339}" destId="{EE8A0C7A-80DC-4106-83D4-68898DB59D8B}" srcOrd="0" destOrd="0" presId="urn:microsoft.com/office/officeart/2005/8/layout/pyramid2"/>
    <dgm:cxn modelId="{386C09D7-D7B6-427B-9931-9B3A90B8A6BF}" srcId="{0127DFF0-43BD-4F86-8716-5AECA9B82724}" destId="{17E31324-D239-42CA-8FE2-9961CAA0F232}" srcOrd="1" destOrd="0" parTransId="{CB1DAD5A-B8DA-4542-B8F2-B65E63B0743F}" sibTransId="{AECF1C07-81E2-48F5-A38B-E380F228E939}"/>
    <dgm:cxn modelId="{F34135B4-5534-4281-A40A-A44280F36AE8}" srcId="{0127DFF0-43BD-4F86-8716-5AECA9B82724}" destId="{17C41BE1-C26C-4502-8443-325F65CDBCEA}" srcOrd="0" destOrd="0" parTransId="{C4D1CE35-C167-4B83-B21A-81A121209F60}" sibTransId="{AD9C7FE5-1D16-4A14-8E46-DD28D19CA8E6}"/>
    <dgm:cxn modelId="{3818A487-03D4-4101-A29D-B20F5F2D80DF}" type="presOf" srcId="{0127DFF0-43BD-4F86-8716-5AECA9B82724}" destId="{8297B153-07F5-47F7-B98A-40F3C1BCF2E8}" srcOrd="0" destOrd="0" presId="urn:microsoft.com/office/officeart/2005/8/layout/pyramid2"/>
    <dgm:cxn modelId="{82E1DFF7-253B-4EF4-AAC1-748050E0D982}" srcId="{0127DFF0-43BD-4F86-8716-5AECA9B82724}" destId="{C8B9A249-0ADD-4DF7-B330-0856D7DD0339}" srcOrd="2" destOrd="0" parTransId="{A6C9F163-59AB-4471-8358-03F4734E4F58}" sibTransId="{3C0547FB-FC55-46E1-BF2A-BC610628B4C4}"/>
    <dgm:cxn modelId="{26C4EEA2-6DD7-4AF8-B61E-96639176AF1F}" type="presParOf" srcId="{8297B153-07F5-47F7-B98A-40F3C1BCF2E8}" destId="{A743B0BC-57CA-4AB4-A4CD-426EA489A1C6}" srcOrd="0" destOrd="0" presId="urn:microsoft.com/office/officeart/2005/8/layout/pyramid2"/>
    <dgm:cxn modelId="{FE68A43A-7D1E-45ED-9B73-59246B72F271}" type="presParOf" srcId="{8297B153-07F5-47F7-B98A-40F3C1BCF2E8}" destId="{BCE6F3A0-E3B3-44ED-9EF2-3CAC0DE968F2}" srcOrd="1" destOrd="0" presId="urn:microsoft.com/office/officeart/2005/8/layout/pyramid2"/>
    <dgm:cxn modelId="{DCB425F6-62E6-4D23-8623-4EF9983A9ECE}" type="presParOf" srcId="{BCE6F3A0-E3B3-44ED-9EF2-3CAC0DE968F2}" destId="{870BF6B2-59A0-40AB-9759-072E21B345C6}" srcOrd="0" destOrd="0" presId="urn:microsoft.com/office/officeart/2005/8/layout/pyramid2"/>
    <dgm:cxn modelId="{BE607B4C-3D06-40A2-9B60-7E9F7A684CCF}" type="presParOf" srcId="{BCE6F3A0-E3B3-44ED-9EF2-3CAC0DE968F2}" destId="{5C58E6F4-3C68-41DB-8E94-FDE116245AD6}" srcOrd="1" destOrd="0" presId="urn:microsoft.com/office/officeart/2005/8/layout/pyramid2"/>
    <dgm:cxn modelId="{2C5116CE-4CE5-46C0-802C-558D5D98E2DF}" type="presParOf" srcId="{BCE6F3A0-E3B3-44ED-9EF2-3CAC0DE968F2}" destId="{38E24BA4-AE04-4382-AAD0-5F0AF6E3DF2A}" srcOrd="2" destOrd="0" presId="urn:microsoft.com/office/officeart/2005/8/layout/pyramid2"/>
    <dgm:cxn modelId="{8D6F0B9E-5303-41E8-8EB8-CCD22D33B250}" type="presParOf" srcId="{BCE6F3A0-E3B3-44ED-9EF2-3CAC0DE968F2}" destId="{3FF7FC1C-172E-4C80-B982-C3E78E7D6290}" srcOrd="3" destOrd="0" presId="urn:microsoft.com/office/officeart/2005/8/layout/pyramid2"/>
    <dgm:cxn modelId="{02023A6E-243B-47E5-AA6F-9BAEC43172A4}" type="presParOf" srcId="{BCE6F3A0-E3B3-44ED-9EF2-3CAC0DE968F2}" destId="{EE8A0C7A-80DC-4106-83D4-68898DB59D8B}" srcOrd="4" destOrd="0" presId="urn:microsoft.com/office/officeart/2005/8/layout/pyramid2"/>
    <dgm:cxn modelId="{4F82A04F-7FA8-4757-A726-1D2C09DBBBDE}" type="presParOf" srcId="{BCE6F3A0-E3B3-44ED-9EF2-3CAC0DE968F2}" destId="{EBF7C553-1BF0-4E76-978B-D76D929CBDC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2F06A3-FAAA-4070-A5BA-BF71BB77B25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937CA0-C2C6-4736-9379-ACECBDF92440}">
      <dgm:prSet phldrT="[Text]"/>
      <dgm:spPr/>
      <dgm:t>
        <a:bodyPr/>
        <a:lstStyle/>
        <a:p>
          <a:r>
            <a:rPr lang="en-US" dirty="0" smtClean="0"/>
            <a:t>Metropolitans</a:t>
          </a:r>
          <a:endParaRPr lang="en-US" dirty="0"/>
        </a:p>
      </dgm:t>
    </dgm:pt>
    <dgm:pt modelId="{A346C698-C6B3-429D-8382-6547D4F2DF5B}" type="parTrans" cxnId="{4CA62B43-3D86-4CB8-BA89-AA9506E50A34}">
      <dgm:prSet/>
      <dgm:spPr/>
      <dgm:t>
        <a:bodyPr/>
        <a:lstStyle/>
        <a:p>
          <a:endParaRPr lang="en-US"/>
        </a:p>
      </dgm:t>
    </dgm:pt>
    <dgm:pt modelId="{4DE70A4D-2AE5-46A2-8BD6-EE2349CA32D0}" type="sibTrans" cxnId="{4CA62B43-3D86-4CB8-BA89-AA9506E50A34}">
      <dgm:prSet/>
      <dgm:spPr/>
      <dgm:t>
        <a:bodyPr/>
        <a:lstStyle/>
        <a:p>
          <a:endParaRPr lang="en-US"/>
        </a:p>
      </dgm:t>
    </dgm:pt>
    <dgm:pt modelId="{9277C9F1-63E2-4EF4-993C-A43F806C51D4}">
      <dgm:prSet phldrT="[Text]"/>
      <dgm:spPr/>
      <dgm:t>
        <a:bodyPr/>
        <a:lstStyle/>
        <a:p>
          <a:r>
            <a:rPr lang="en-US" dirty="0" smtClean="0"/>
            <a:t>Called </a:t>
          </a:r>
          <a:r>
            <a:rPr lang="en-US" dirty="0" err="1" smtClean="0"/>
            <a:t>uni</a:t>
          </a:r>
          <a:r>
            <a:rPr lang="en-US" dirty="0" smtClean="0"/>
            <a:t>- cities or metros</a:t>
          </a:r>
          <a:endParaRPr lang="en-US" dirty="0"/>
        </a:p>
      </dgm:t>
    </dgm:pt>
    <dgm:pt modelId="{D4847CE6-A307-41A5-AC07-8F673F212388}" type="parTrans" cxnId="{6C4042C1-852F-4269-9E0E-FF4ABA18A046}">
      <dgm:prSet/>
      <dgm:spPr/>
      <dgm:t>
        <a:bodyPr/>
        <a:lstStyle/>
        <a:p>
          <a:endParaRPr lang="en-US"/>
        </a:p>
      </dgm:t>
    </dgm:pt>
    <dgm:pt modelId="{F0E635B1-448A-428E-A3FF-D2911A9A45DF}" type="sibTrans" cxnId="{6C4042C1-852F-4269-9E0E-FF4ABA18A046}">
      <dgm:prSet/>
      <dgm:spPr/>
      <dgm:t>
        <a:bodyPr/>
        <a:lstStyle/>
        <a:p>
          <a:endParaRPr lang="en-US"/>
        </a:p>
      </dgm:t>
    </dgm:pt>
    <dgm:pt modelId="{5F6D86B0-41DF-4A1A-A1F7-1D7706CA1686}">
      <dgm:prSet phldrT="[Text]"/>
      <dgm:spPr/>
      <dgm:t>
        <a:bodyPr/>
        <a:lstStyle/>
        <a:p>
          <a:r>
            <a:rPr lang="en-US" dirty="0" smtClean="0"/>
            <a:t>District</a:t>
          </a:r>
          <a:endParaRPr lang="en-US" dirty="0"/>
        </a:p>
      </dgm:t>
    </dgm:pt>
    <dgm:pt modelId="{A042CD25-523C-4A3F-9032-7ED970BA6E6A}" type="parTrans" cxnId="{FFE82F5F-FBA0-4F1A-9CE3-AD8EFC233F02}">
      <dgm:prSet/>
      <dgm:spPr/>
      <dgm:t>
        <a:bodyPr/>
        <a:lstStyle/>
        <a:p>
          <a:endParaRPr lang="en-US"/>
        </a:p>
      </dgm:t>
    </dgm:pt>
    <dgm:pt modelId="{EFEDBEBB-72BC-4B69-BF76-CF1C7E615CDB}" type="sibTrans" cxnId="{FFE82F5F-FBA0-4F1A-9CE3-AD8EFC233F02}">
      <dgm:prSet/>
      <dgm:spPr/>
      <dgm:t>
        <a:bodyPr/>
        <a:lstStyle/>
        <a:p>
          <a:endParaRPr lang="en-US"/>
        </a:p>
      </dgm:t>
    </dgm:pt>
    <dgm:pt modelId="{515E3D75-D50C-4DAE-88C1-21D5807405BD}">
      <dgm:prSet phldrT="[Text]"/>
      <dgm:spPr/>
      <dgm:t>
        <a:bodyPr/>
        <a:lstStyle/>
        <a:p>
          <a:r>
            <a:rPr lang="en-US" dirty="0" smtClean="0"/>
            <a:t>Runs affairs of areas where the population in scattered</a:t>
          </a:r>
          <a:endParaRPr lang="en-US" dirty="0"/>
        </a:p>
      </dgm:t>
    </dgm:pt>
    <dgm:pt modelId="{DF907427-C3A6-4B23-B71C-F0184697BA91}" type="parTrans" cxnId="{2EA889AC-035C-49B7-91C6-EAC7FCD5B0DA}">
      <dgm:prSet/>
      <dgm:spPr/>
      <dgm:t>
        <a:bodyPr/>
        <a:lstStyle/>
        <a:p>
          <a:endParaRPr lang="en-US"/>
        </a:p>
      </dgm:t>
    </dgm:pt>
    <dgm:pt modelId="{61051D05-4DDD-4744-8C26-791167D7C128}" type="sibTrans" cxnId="{2EA889AC-035C-49B7-91C6-EAC7FCD5B0DA}">
      <dgm:prSet/>
      <dgm:spPr/>
      <dgm:t>
        <a:bodyPr/>
        <a:lstStyle/>
        <a:p>
          <a:endParaRPr lang="en-US"/>
        </a:p>
      </dgm:t>
    </dgm:pt>
    <dgm:pt modelId="{F8024774-0988-41E0-9C98-01E14274FE6C}">
      <dgm:prSet phldrT="[Text]"/>
      <dgm:spPr/>
      <dgm:t>
        <a:bodyPr/>
        <a:lstStyle/>
        <a:p>
          <a:r>
            <a:rPr lang="en-US" dirty="0" smtClean="0"/>
            <a:t>Local</a:t>
          </a:r>
          <a:endParaRPr lang="en-US" dirty="0"/>
        </a:p>
      </dgm:t>
    </dgm:pt>
    <dgm:pt modelId="{F2313216-43EB-473E-8964-7834895EE0CC}" type="parTrans" cxnId="{540359CE-64E4-4047-A9AF-A55DC86E58B9}">
      <dgm:prSet/>
      <dgm:spPr/>
      <dgm:t>
        <a:bodyPr/>
        <a:lstStyle/>
        <a:p>
          <a:endParaRPr lang="en-US"/>
        </a:p>
      </dgm:t>
    </dgm:pt>
    <dgm:pt modelId="{62566BDF-78EF-4B00-8171-42E503E4B095}" type="sibTrans" cxnId="{540359CE-64E4-4047-A9AF-A55DC86E58B9}">
      <dgm:prSet/>
      <dgm:spPr/>
      <dgm:t>
        <a:bodyPr/>
        <a:lstStyle/>
        <a:p>
          <a:endParaRPr lang="en-US"/>
        </a:p>
      </dgm:t>
    </dgm:pt>
    <dgm:pt modelId="{9740769D-35C5-4771-A13B-36D8319A200E}">
      <dgm:prSet phldrT="[Text]"/>
      <dgm:spPr/>
      <dgm:t>
        <a:bodyPr/>
        <a:lstStyle/>
        <a:p>
          <a:r>
            <a:rPr lang="en-US" dirty="0" smtClean="0"/>
            <a:t>Runs affairs of smaller towns</a:t>
          </a:r>
          <a:endParaRPr lang="en-US" dirty="0"/>
        </a:p>
      </dgm:t>
    </dgm:pt>
    <dgm:pt modelId="{1C04842D-576B-4EF6-8090-4D55E1C3F701}" type="parTrans" cxnId="{B2426FEF-0770-445D-9413-D0F4DFCEBE49}">
      <dgm:prSet/>
      <dgm:spPr/>
      <dgm:t>
        <a:bodyPr/>
        <a:lstStyle/>
        <a:p>
          <a:endParaRPr lang="en-US"/>
        </a:p>
      </dgm:t>
    </dgm:pt>
    <dgm:pt modelId="{D65CEF36-92E0-4EBD-BD5D-7BAB39C5008A}" type="sibTrans" cxnId="{B2426FEF-0770-445D-9413-D0F4DFCEBE49}">
      <dgm:prSet/>
      <dgm:spPr/>
      <dgm:t>
        <a:bodyPr/>
        <a:lstStyle/>
        <a:p>
          <a:endParaRPr lang="en-US"/>
        </a:p>
      </dgm:t>
    </dgm:pt>
    <dgm:pt modelId="{B284599F-AEA2-4942-B9AD-3AC2C24B8286}">
      <dgm:prSet phldrT="[Text]"/>
      <dgm:spPr/>
      <dgm:t>
        <a:bodyPr/>
        <a:lstStyle/>
        <a:p>
          <a:r>
            <a:rPr lang="en-US" dirty="0" smtClean="0"/>
            <a:t>Run the local affairs of SA’s largest cities</a:t>
          </a:r>
          <a:endParaRPr lang="en-US" dirty="0"/>
        </a:p>
      </dgm:t>
    </dgm:pt>
    <dgm:pt modelId="{7F67DEE4-F453-446D-A3A4-9F44B2C74042}" type="parTrans" cxnId="{0FB66497-A3F1-4A67-857C-BABED907BDF5}">
      <dgm:prSet/>
      <dgm:spPr/>
      <dgm:t>
        <a:bodyPr/>
        <a:lstStyle/>
        <a:p>
          <a:endParaRPr lang="en-US"/>
        </a:p>
      </dgm:t>
    </dgm:pt>
    <dgm:pt modelId="{8A9FF9FC-0F4C-4A5A-B9BF-C61BFF5BC4E1}" type="sibTrans" cxnId="{0FB66497-A3F1-4A67-857C-BABED907BDF5}">
      <dgm:prSet/>
      <dgm:spPr/>
      <dgm:t>
        <a:bodyPr/>
        <a:lstStyle/>
        <a:p>
          <a:endParaRPr lang="en-US"/>
        </a:p>
      </dgm:t>
    </dgm:pt>
    <dgm:pt modelId="{F31F5CCE-2AEE-48CB-A1F9-572B4D7B79A2}" type="pres">
      <dgm:prSet presAssocID="{902F06A3-FAAA-4070-A5BA-BF71BB77B2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EDF6AF-06E3-443E-864F-2B650A9D2D39}" type="pres">
      <dgm:prSet presAssocID="{49937CA0-C2C6-4736-9379-ACECBDF92440}" presName="composite" presStyleCnt="0"/>
      <dgm:spPr/>
    </dgm:pt>
    <dgm:pt modelId="{F27DD6A7-76D4-4DB1-9186-EC2D9F2BE8A8}" type="pres">
      <dgm:prSet presAssocID="{49937CA0-C2C6-4736-9379-ACECBDF9244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773668-513B-4C3E-9FB4-90C44D02D196}" type="pres">
      <dgm:prSet presAssocID="{49937CA0-C2C6-4736-9379-ACECBDF9244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9E0827-2B6B-4A80-8ADE-4B3DD5B9DAC7}" type="pres">
      <dgm:prSet presAssocID="{4DE70A4D-2AE5-46A2-8BD6-EE2349CA32D0}" presName="space" presStyleCnt="0"/>
      <dgm:spPr/>
    </dgm:pt>
    <dgm:pt modelId="{94BDFADE-68D3-4043-8E29-085ED220E5FE}" type="pres">
      <dgm:prSet presAssocID="{5F6D86B0-41DF-4A1A-A1F7-1D7706CA1686}" presName="composite" presStyleCnt="0"/>
      <dgm:spPr/>
    </dgm:pt>
    <dgm:pt modelId="{3A3AEE40-0F69-4616-9F15-F5231DA7E4D0}" type="pres">
      <dgm:prSet presAssocID="{5F6D86B0-41DF-4A1A-A1F7-1D7706CA168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67FE48-286E-45F4-BF95-714A5AA9C956}" type="pres">
      <dgm:prSet presAssocID="{5F6D86B0-41DF-4A1A-A1F7-1D7706CA1686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6B0A4E-C00E-4D77-AAB1-BEC85D877EAB}" type="pres">
      <dgm:prSet presAssocID="{EFEDBEBB-72BC-4B69-BF76-CF1C7E615CDB}" presName="space" presStyleCnt="0"/>
      <dgm:spPr/>
    </dgm:pt>
    <dgm:pt modelId="{4A31F25F-E50C-43C9-B0F0-E81B22945DAC}" type="pres">
      <dgm:prSet presAssocID="{F8024774-0988-41E0-9C98-01E14274FE6C}" presName="composite" presStyleCnt="0"/>
      <dgm:spPr/>
    </dgm:pt>
    <dgm:pt modelId="{2DC52E34-6729-467B-9A36-6E30E9EAF015}" type="pres">
      <dgm:prSet presAssocID="{F8024774-0988-41E0-9C98-01E14274FE6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59E488-5DDD-435A-8E45-3F03421030A8}" type="pres">
      <dgm:prSet presAssocID="{F8024774-0988-41E0-9C98-01E14274FE6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B66497-A3F1-4A67-857C-BABED907BDF5}" srcId="{49937CA0-C2C6-4736-9379-ACECBDF92440}" destId="{B284599F-AEA2-4942-B9AD-3AC2C24B8286}" srcOrd="1" destOrd="0" parTransId="{7F67DEE4-F453-446D-A3A4-9F44B2C74042}" sibTransId="{8A9FF9FC-0F4C-4A5A-B9BF-C61BFF5BC4E1}"/>
    <dgm:cxn modelId="{2006EA3D-CA39-45DB-BD88-FFD4F4AECA44}" type="presOf" srcId="{902F06A3-FAAA-4070-A5BA-BF71BB77B255}" destId="{F31F5CCE-2AEE-48CB-A1F9-572B4D7B79A2}" srcOrd="0" destOrd="0" presId="urn:microsoft.com/office/officeart/2005/8/layout/hList1"/>
    <dgm:cxn modelId="{1946CF52-DBC2-46E7-8447-6D3B17786AC5}" type="presOf" srcId="{515E3D75-D50C-4DAE-88C1-21D5807405BD}" destId="{DE67FE48-286E-45F4-BF95-714A5AA9C956}" srcOrd="0" destOrd="0" presId="urn:microsoft.com/office/officeart/2005/8/layout/hList1"/>
    <dgm:cxn modelId="{FFE82F5F-FBA0-4F1A-9CE3-AD8EFC233F02}" srcId="{902F06A3-FAAA-4070-A5BA-BF71BB77B255}" destId="{5F6D86B0-41DF-4A1A-A1F7-1D7706CA1686}" srcOrd="1" destOrd="0" parTransId="{A042CD25-523C-4A3F-9032-7ED970BA6E6A}" sibTransId="{EFEDBEBB-72BC-4B69-BF76-CF1C7E615CDB}"/>
    <dgm:cxn modelId="{58E2727C-45FD-4BFB-8F98-E17D0E025CC2}" type="presOf" srcId="{B284599F-AEA2-4942-B9AD-3AC2C24B8286}" destId="{88773668-513B-4C3E-9FB4-90C44D02D196}" srcOrd="0" destOrd="1" presId="urn:microsoft.com/office/officeart/2005/8/layout/hList1"/>
    <dgm:cxn modelId="{6C4042C1-852F-4269-9E0E-FF4ABA18A046}" srcId="{49937CA0-C2C6-4736-9379-ACECBDF92440}" destId="{9277C9F1-63E2-4EF4-993C-A43F806C51D4}" srcOrd="0" destOrd="0" parTransId="{D4847CE6-A307-41A5-AC07-8F673F212388}" sibTransId="{F0E635B1-448A-428E-A3FF-D2911A9A45DF}"/>
    <dgm:cxn modelId="{540359CE-64E4-4047-A9AF-A55DC86E58B9}" srcId="{902F06A3-FAAA-4070-A5BA-BF71BB77B255}" destId="{F8024774-0988-41E0-9C98-01E14274FE6C}" srcOrd="2" destOrd="0" parTransId="{F2313216-43EB-473E-8964-7834895EE0CC}" sibTransId="{62566BDF-78EF-4B00-8171-42E503E4B095}"/>
    <dgm:cxn modelId="{F3660A6C-2734-47BD-90CC-5FDB81BA8C1A}" type="presOf" srcId="{F8024774-0988-41E0-9C98-01E14274FE6C}" destId="{2DC52E34-6729-467B-9A36-6E30E9EAF015}" srcOrd="0" destOrd="0" presId="urn:microsoft.com/office/officeart/2005/8/layout/hList1"/>
    <dgm:cxn modelId="{B2426FEF-0770-445D-9413-D0F4DFCEBE49}" srcId="{F8024774-0988-41E0-9C98-01E14274FE6C}" destId="{9740769D-35C5-4771-A13B-36D8319A200E}" srcOrd="0" destOrd="0" parTransId="{1C04842D-576B-4EF6-8090-4D55E1C3F701}" sibTransId="{D65CEF36-92E0-4EBD-BD5D-7BAB39C5008A}"/>
    <dgm:cxn modelId="{52AEE054-7CC0-4C4F-8A11-DC68AB564B81}" type="presOf" srcId="{5F6D86B0-41DF-4A1A-A1F7-1D7706CA1686}" destId="{3A3AEE40-0F69-4616-9F15-F5231DA7E4D0}" srcOrd="0" destOrd="0" presId="urn:microsoft.com/office/officeart/2005/8/layout/hList1"/>
    <dgm:cxn modelId="{2523570A-FA84-49C5-9CDF-5A456B5484EC}" type="presOf" srcId="{9740769D-35C5-4771-A13B-36D8319A200E}" destId="{8159E488-5DDD-435A-8E45-3F03421030A8}" srcOrd="0" destOrd="0" presId="urn:microsoft.com/office/officeart/2005/8/layout/hList1"/>
    <dgm:cxn modelId="{2E915ED8-F468-4006-AAF0-568D92EE118A}" type="presOf" srcId="{9277C9F1-63E2-4EF4-993C-A43F806C51D4}" destId="{88773668-513B-4C3E-9FB4-90C44D02D196}" srcOrd="0" destOrd="0" presId="urn:microsoft.com/office/officeart/2005/8/layout/hList1"/>
    <dgm:cxn modelId="{A9927985-99AA-46CF-B497-467F4BD5A3CF}" type="presOf" srcId="{49937CA0-C2C6-4736-9379-ACECBDF92440}" destId="{F27DD6A7-76D4-4DB1-9186-EC2D9F2BE8A8}" srcOrd="0" destOrd="0" presId="urn:microsoft.com/office/officeart/2005/8/layout/hList1"/>
    <dgm:cxn modelId="{2EA889AC-035C-49B7-91C6-EAC7FCD5B0DA}" srcId="{5F6D86B0-41DF-4A1A-A1F7-1D7706CA1686}" destId="{515E3D75-D50C-4DAE-88C1-21D5807405BD}" srcOrd="0" destOrd="0" parTransId="{DF907427-C3A6-4B23-B71C-F0184697BA91}" sibTransId="{61051D05-4DDD-4744-8C26-791167D7C128}"/>
    <dgm:cxn modelId="{4CA62B43-3D86-4CB8-BA89-AA9506E50A34}" srcId="{902F06A3-FAAA-4070-A5BA-BF71BB77B255}" destId="{49937CA0-C2C6-4736-9379-ACECBDF92440}" srcOrd="0" destOrd="0" parTransId="{A346C698-C6B3-429D-8382-6547D4F2DF5B}" sibTransId="{4DE70A4D-2AE5-46A2-8BD6-EE2349CA32D0}"/>
    <dgm:cxn modelId="{9D7C4CEF-39D9-49DC-8DEE-4F54DFA40B1A}" type="presParOf" srcId="{F31F5CCE-2AEE-48CB-A1F9-572B4D7B79A2}" destId="{7BEDF6AF-06E3-443E-864F-2B650A9D2D39}" srcOrd="0" destOrd="0" presId="urn:microsoft.com/office/officeart/2005/8/layout/hList1"/>
    <dgm:cxn modelId="{FD494BAC-892C-471F-89C3-46D16E6FBD5D}" type="presParOf" srcId="{7BEDF6AF-06E3-443E-864F-2B650A9D2D39}" destId="{F27DD6A7-76D4-4DB1-9186-EC2D9F2BE8A8}" srcOrd="0" destOrd="0" presId="urn:microsoft.com/office/officeart/2005/8/layout/hList1"/>
    <dgm:cxn modelId="{8C688AEB-EDEC-416B-B2DD-6C6B6467BF66}" type="presParOf" srcId="{7BEDF6AF-06E3-443E-864F-2B650A9D2D39}" destId="{88773668-513B-4C3E-9FB4-90C44D02D196}" srcOrd="1" destOrd="0" presId="urn:microsoft.com/office/officeart/2005/8/layout/hList1"/>
    <dgm:cxn modelId="{6F31E7B9-B8CF-4F26-BF64-246F573603A1}" type="presParOf" srcId="{F31F5CCE-2AEE-48CB-A1F9-572B4D7B79A2}" destId="{2B9E0827-2B6B-4A80-8ADE-4B3DD5B9DAC7}" srcOrd="1" destOrd="0" presId="urn:microsoft.com/office/officeart/2005/8/layout/hList1"/>
    <dgm:cxn modelId="{983B8F7C-BFA6-467F-8FC2-195D77E0A87A}" type="presParOf" srcId="{F31F5CCE-2AEE-48CB-A1F9-572B4D7B79A2}" destId="{94BDFADE-68D3-4043-8E29-085ED220E5FE}" srcOrd="2" destOrd="0" presId="urn:microsoft.com/office/officeart/2005/8/layout/hList1"/>
    <dgm:cxn modelId="{362576E9-B1C8-4255-A08F-FEF0D93D801E}" type="presParOf" srcId="{94BDFADE-68D3-4043-8E29-085ED220E5FE}" destId="{3A3AEE40-0F69-4616-9F15-F5231DA7E4D0}" srcOrd="0" destOrd="0" presId="urn:microsoft.com/office/officeart/2005/8/layout/hList1"/>
    <dgm:cxn modelId="{333D4F98-8A20-4FAD-B839-8CEDF442B828}" type="presParOf" srcId="{94BDFADE-68D3-4043-8E29-085ED220E5FE}" destId="{DE67FE48-286E-45F4-BF95-714A5AA9C956}" srcOrd="1" destOrd="0" presId="urn:microsoft.com/office/officeart/2005/8/layout/hList1"/>
    <dgm:cxn modelId="{B82AF812-3E5E-417E-ABDF-CB8BD6895BF7}" type="presParOf" srcId="{F31F5CCE-2AEE-48CB-A1F9-572B4D7B79A2}" destId="{8F6B0A4E-C00E-4D77-AAB1-BEC85D877EAB}" srcOrd="3" destOrd="0" presId="urn:microsoft.com/office/officeart/2005/8/layout/hList1"/>
    <dgm:cxn modelId="{9BD53B27-E499-4980-9190-6809CF247B42}" type="presParOf" srcId="{F31F5CCE-2AEE-48CB-A1F9-572B4D7B79A2}" destId="{4A31F25F-E50C-43C9-B0F0-E81B22945DAC}" srcOrd="4" destOrd="0" presId="urn:microsoft.com/office/officeart/2005/8/layout/hList1"/>
    <dgm:cxn modelId="{000A1DB8-7F2C-410D-9011-55A14EF81BEB}" type="presParOf" srcId="{4A31F25F-E50C-43C9-B0F0-E81B22945DAC}" destId="{2DC52E34-6729-467B-9A36-6E30E9EAF015}" srcOrd="0" destOrd="0" presId="urn:microsoft.com/office/officeart/2005/8/layout/hList1"/>
    <dgm:cxn modelId="{C3A25887-C9F2-4BDB-8FFC-114758013F95}" type="presParOf" srcId="{4A31F25F-E50C-43C9-B0F0-E81B22945DAC}" destId="{8159E488-5DDD-435A-8E45-3F03421030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5B63707-2A47-44DD-9423-26A063957E9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5159DD-39B6-434D-9BC4-4FF0A22DB719}">
      <dgm:prSet phldrT="[Text]"/>
      <dgm:spPr/>
      <dgm:t>
        <a:bodyPr/>
        <a:lstStyle/>
        <a:p>
          <a:r>
            <a:rPr lang="en-US" smtClean="0"/>
            <a:t>Basic Conditions of Employment Act</a:t>
          </a:r>
          <a:endParaRPr lang="en-US" dirty="0"/>
        </a:p>
      </dgm:t>
    </dgm:pt>
    <dgm:pt modelId="{0679475E-2D91-482C-8AF8-AFE9B495B4EA}" type="parTrans" cxnId="{F3BF0485-1B70-486F-B19E-4E5C3FA53682}">
      <dgm:prSet/>
      <dgm:spPr/>
      <dgm:t>
        <a:bodyPr/>
        <a:lstStyle/>
        <a:p>
          <a:endParaRPr lang="en-US"/>
        </a:p>
      </dgm:t>
    </dgm:pt>
    <dgm:pt modelId="{4225EB56-F90D-4E3F-B46A-0CCC2547A718}" type="sibTrans" cxnId="{F3BF0485-1B70-486F-B19E-4E5C3FA53682}">
      <dgm:prSet/>
      <dgm:spPr/>
      <dgm:t>
        <a:bodyPr/>
        <a:lstStyle/>
        <a:p>
          <a:endParaRPr lang="en-US"/>
        </a:p>
      </dgm:t>
    </dgm:pt>
    <dgm:pt modelId="{38665BD0-6121-481C-8CB7-DC968F3262BA}">
      <dgm:prSet phldrT="[Text]"/>
      <dgm:spPr/>
      <dgm:t>
        <a:bodyPr/>
        <a:lstStyle/>
        <a:p>
          <a:r>
            <a:rPr lang="en-US" dirty="0" smtClean="0"/>
            <a:t>This law sets minimum employment standards for employers and employees</a:t>
          </a:r>
          <a:endParaRPr lang="en-US" dirty="0"/>
        </a:p>
      </dgm:t>
    </dgm:pt>
    <dgm:pt modelId="{25F34FDB-3D28-48DD-86DA-EC2E5BC0CAB6}" type="parTrans" cxnId="{0FCF21D9-1F5D-44D8-A178-5291EEFF513E}">
      <dgm:prSet/>
      <dgm:spPr/>
      <dgm:t>
        <a:bodyPr/>
        <a:lstStyle/>
        <a:p>
          <a:endParaRPr lang="en-US"/>
        </a:p>
      </dgm:t>
    </dgm:pt>
    <dgm:pt modelId="{F786435B-CD0D-44CB-BB5D-74638D31DCF1}" type="sibTrans" cxnId="{0FCF21D9-1F5D-44D8-A178-5291EEFF513E}">
      <dgm:prSet/>
      <dgm:spPr/>
      <dgm:t>
        <a:bodyPr/>
        <a:lstStyle/>
        <a:p>
          <a:endParaRPr lang="en-US"/>
        </a:p>
      </dgm:t>
    </dgm:pt>
    <dgm:pt modelId="{EFE6E11D-3F15-4715-A471-2D826C793697}">
      <dgm:prSet phldrT="[Text]"/>
      <dgm:spPr/>
      <dgm:t>
        <a:bodyPr/>
        <a:lstStyle/>
        <a:p>
          <a:r>
            <a:rPr lang="en-US" dirty="0" err="1" smtClean="0"/>
            <a:t>Labour</a:t>
          </a:r>
          <a:r>
            <a:rPr lang="en-US" dirty="0" smtClean="0"/>
            <a:t> Relations Act</a:t>
          </a:r>
          <a:endParaRPr lang="en-US" dirty="0"/>
        </a:p>
      </dgm:t>
    </dgm:pt>
    <dgm:pt modelId="{6E816BA9-7142-4B37-9E37-0D557A2C72A9}" type="parTrans" cxnId="{72CDB7BA-BEAD-4619-9F0E-A55A63620C56}">
      <dgm:prSet/>
      <dgm:spPr/>
      <dgm:t>
        <a:bodyPr/>
        <a:lstStyle/>
        <a:p>
          <a:endParaRPr lang="en-US"/>
        </a:p>
      </dgm:t>
    </dgm:pt>
    <dgm:pt modelId="{7C69A8A9-A08D-4F7B-B739-442ACB2B6A13}" type="sibTrans" cxnId="{72CDB7BA-BEAD-4619-9F0E-A55A63620C56}">
      <dgm:prSet/>
      <dgm:spPr/>
      <dgm:t>
        <a:bodyPr/>
        <a:lstStyle/>
        <a:p>
          <a:endParaRPr lang="en-US"/>
        </a:p>
      </dgm:t>
    </dgm:pt>
    <dgm:pt modelId="{63AF3119-5ECE-4568-947E-BFA16461996E}">
      <dgm:prSet phldrT="[Text]"/>
      <dgm:spPr/>
      <dgm:t>
        <a:bodyPr/>
        <a:lstStyle/>
        <a:p>
          <a:r>
            <a:rPr lang="en-US" dirty="0" smtClean="0"/>
            <a:t>This law protects workers or people looking for employment against unfair </a:t>
          </a:r>
          <a:r>
            <a:rPr lang="en-US" dirty="0" err="1" smtClean="0"/>
            <a:t>labour</a:t>
          </a:r>
          <a:r>
            <a:rPr lang="en-US" dirty="0" smtClean="0"/>
            <a:t> practices and allows workers to join trade unions</a:t>
          </a:r>
          <a:endParaRPr lang="en-US" dirty="0"/>
        </a:p>
      </dgm:t>
    </dgm:pt>
    <dgm:pt modelId="{08799043-9A7A-4C77-9214-2D0B222D0AAA}" type="parTrans" cxnId="{B45229D2-80A1-4A25-948C-A748DBBA7157}">
      <dgm:prSet/>
      <dgm:spPr/>
      <dgm:t>
        <a:bodyPr/>
        <a:lstStyle/>
        <a:p>
          <a:endParaRPr lang="en-US"/>
        </a:p>
      </dgm:t>
    </dgm:pt>
    <dgm:pt modelId="{6C8B78BF-EC70-4E21-BBBE-67378DE77BA7}" type="sibTrans" cxnId="{B45229D2-80A1-4A25-948C-A748DBBA7157}">
      <dgm:prSet/>
      <dgm:spPr/>
      <dgm:t>
        <a:bodyPr/>
        <a:lstStyle/>
        <a:p>
          <a:endParaRPr lang="en-US"/>
        </a:p>
      </dgm:t>
    </dgm:pt>
    <dgm:pt modelId="{4EB10022-97A4-4065-8907-DF616958065C}">
      <dgm:prSet phldrT="[Text]"/>
      <dgm:spPr/>
      <dgm:t>
        <a:bodyPr/>
        <a:lstStyle/>
        <a:p>
          <a:r>
            <a:rPr lang="en-US" dirty="0" smtClean="0"/>
            <a:t>Employment Equity </a:t>
          </a:r>
          <a:r>
            <a:rPr lang="en-US" dirty="0" err="1" smtClean="0"/>
            <a:t>Qct</a:t>
          </a:r>
          <a:endParaRPr lang="en-US" dirty="0"/>
        </a:p>
      </dgm:t>
    </dgm:pt>
    <dgm:pt modelId="{E3C7FA78-9AD9-477C-AC48-A7D72F941AC3}" type="parTrans" cxnId="{574DDCA5-F5C8-4BAA-BC37-40F3A39C7F80}">
      <dgm:prSet/>
      <dgm:spPr/>
      <dgm:t>
        <a:bodyPr/>
        <a:lstStyle/>
        <a:p>
          <a:endParaRPr lang="en-US"/>
        </a:p>
      </dgm:t>
    </dgm:pt>
    <dgm:pt modelId="{9BDB5011-C9F3-483F-A2A8-361ECF753438}" type="sibTrans" cxnId="{574DDCA5-F5C8-4BAA-BC37-40F3A39C7F80}">
      <dgm:prSet/>
      <dgm:spPr/>
      <dgm:t>
        <a:bodyPr/>
        <a:lstStyle/>
        <a:p>
          <a:endParaRPr lang="en-US"/>
        </a:p>
      </dgm:t>
    </dgm:pt>
    <dgm:pt modelId="{22563694-FFCD-420D-AACB-33362E239DB7}">
      <dgm:prSet phldrT="[Text]"/>
      <dgm:spPr/>
      <dgm:t>
        <a:bodyPr/>
        <a:lstStyle/>
        <a:p>
          <a:r>
            <a:rPr lang="en-US" dirty="0" smtClean="0"/>
            <a:t>This law protects workers against unfair discrimination and ensures that businesses employ a workforce that is representative of the population</a:t>
          </a:r>
          <a:endParaRPr lang="en-US" dirty="0"/>
        </a:p>
      </dgm:t>
    </dgm:pt>
    <dgm:pt modelId="{90BC9256-F341-47BA-A8E7-3FEDD91E0D22}" type="parTrans" cxnId="{6D6E62FD-BA46-4285-8740-D3E4262AC53D}">
      <dgm:prSet/>
      <dgm:spPr/>
      <dgm:t>
        <a:bodyPr/>
        <a:lstStyle/>
        <a:p>
          <a:endParaRPr lang="en-US"/>
        </a:p>
      </dgm:t>
    </dgm:pt>
    <dgm:pt modelId="{E9283CDB-51DB-40E2-B4A9-DD214CA52F1D}" type="sibTrans" cxnId="{6D6E62FD-BA46-4285-8740-D3E4262AC53D}">
      <dgm:prSet/>
      <dgm:spPr/>
      <dgm:t>
        <a:bodyPr/>
        <a:lstStyle/>
        <a:p>
          <a:endParaRPr lang="en-US"/>
        </a:p>
      </dgm:t>
    </dgm:pt>
    <dgm:pt modelId="{F44993DA-6A30-467E-BC43-5630A1D22B04}" type="pres">
      <dgm:prSet presAssocID="{05B63707-2A47-44DD-9423-26A063957E9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D41E5D-C708-4096-B8F9-1BFB494275D2}" type="pres">
      <dgm:prSet presAssocID="{645159DD-39B6-434D-9BC4-4FF0A22DB719}" presName="composite" presStyleCnt="0"/>
      <dgm:spPr/>
    </dgm:pt>
    <dgm:pt modelId="{A52BFB6F-D666-4D74-AFB6-AC0CF6384BB0}" type="pres">
      <dgm:prSet presAssocID="{645159DD-39B6-434D-9BC4-4FF0A22DB71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A7022E-E1C1-4E55-89F8-CB687915546A}" type="pres">
      <dgm:prSet presAssocID="{645159DD-39B6-434D-9BC4-4FF0A22DB719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CA8F28-43B3-4F6D-96A9-0FBA33CA3323}" type="pres">
      <dgm:prSet presAssocID="{4225EB56-F90D-4E3F-B46A-0CCC2547A718}" presName="space" presStyleCnt="0"/>
      <dgm:spPr/>
    </dgm:pt>
    <dgm:pt modelId="{983D75AC-2C5F-4A69-9981-BE73FB61F23D}" type="pres">
      <dgm:prSet presAssocID="{EFE6E11D-3F15-4715-A471-2D826C793697}" presName="composite" presStyleCnt="0"/>
      <dgm:spPr/>
    </dgm:pt>
    <dgm:pt modelId="{C0DEE2CE-6626-49C4-BAEC-B59EA99F5658}" type="pres">
      <dgm:prSet presAssocID="{EFE6E11D-3F15-4715-A471-2D826C79369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B030DF-EDC5-47DB-90A0-E2BD2A5C523A}" type="pres">
      <dgm:prSet presAssocID="{EFE6E11D-3F15-4715-A471-2D826C79369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A5CBDD-529C-435B-9A2B-2EEBF3C9E901}" type="pres">
      <dgm:prSet presAssocID="{7C69A8A9-A08D-4F7B-B739-442ACB2B6A13}" presName="space" presStyleCnt="0"/>
      <dgm:spPr/>
    </dgm:pt>
    <dgm:pt modelId="{E8D36609-A1A8-429B-A12E-1C2C2A09B4E3}" type="pres">
      <dgm:prSet presAssocID="{4EB10022-97A4-4065-8907-DF616958065C}" presName="composite" presStyleCnt="0"/>
      <dgm:spPr/>
    </dgm:pt>
    <dgm:pt modelId="{74A92C85-4271-4DBA-A2E9-AF2615813CDC}" type="pres">
      <dgm:prSet presAssocID="{4EB10022-97A4-4065-8907-DF616958065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45CB4D-16CE-4885-9956-944116D44215}" type="pres">
      <dgm:prSet presAssocID="{4EB10022-97A4-4065-8907-DF616958065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6FD61F-C964-449D-AFDD-7E5BBC10C633}" type="presOf" srcId="{EFE6E11D-3F15-4715-A471-2D826C793697}" destId="{C0DEE2CE-6626-49C4-BAEC-B59EA99F5658}" srcOrd="0" destOrd="0" presId="urn:microsoft.com/office/officeart/2005/8/layout/hList1"/>
    <dgm:cxn modelId="{248D0904-070D-4786-995B-6AFE858DF7E7}" type="presOf" srcId="{38665BD0-6121-481C-8CB7-DC968F3262BA}" destId="{C4A7022E-E1C1-4E55-89F8-CB687915546A}" srcOrd="0" destOrd="0" presId="urn:microsoft.com/office/officeart/2005/8/layout/hList1"/>
    <dgm:cxn modelId="{B45229D2-80A1-4A25-948C-A748DBBA7157}" srcId="{EFE6E11D-3F15-4715-A471-2D826C793697}" destId="{63AF3119-5ECE-4568-947E-BFA16461996E}" srcOrd="0" destOrd="0" parTransId="{08799043-9A7A-4C77-9214-2D0B222D0AAA}" sibTransId="{6C8B78BF-EC70-4E21-BBBE-67378DE77BA7}"/>
    <dgm:cxn modelId="{EF757DC8-50E5-4F48-A1BB-42A1565B3CA9}" type="presOf" srcId="{05B63707-2A47-44DD-9423-26A063957E92}" destId="{F44993DA-6A30-467E-BC43-5630A1D22B04}" srcOrd="0" destOrd="0" presId="urn:microsoft.com/office/officeart/2005/8/layout/hList1"/>
    <dgm:cxn modelId="{6D6E62FD-BA46-4285-8740-D3E4262AC53D}" srcId="{4EB10022-97A4-4065-8907-DF616958065C}" destId="{22563694-FFCD-420D-AACB-33362E239DB7}" srcOrd="0" destOrd="0" parTransId="{90BC9256-F341-47BA-A8E7-3FEDD91E0D22}" sibTransId="{E9283CDB-51DB-40E2-B4A9-DD214CA52F1D}"/>
    <dgm:cxn modelId="{BE64D53B-595A-4906-A417-A914EE456FFA}" type="presOf" srcId="{22563694-FFCD-420D-AACB-33362E239DB7}" destId="{F245CB4D-16CE-4885-9956-944116D44215}" srcOrd="0" destOrd="0" presId="urn:microsoft.com/office/officeart/2005/8/layout/hList1"/>
    <dgm:cxn modelId="{F3BF0485-1B70-486F-B19E-4E5C3FA53682}" srcId="{05B63707-2A47-44DD-9423-26A063957E92}" destId="{645159DD-39B6-434D-9BC4-4FF0A22DB719}" srcOrd="0" destOrd="0" parTransId="{0679475E-2D91-482C-8AF8-AFE9B495B4EA}" sibTransId="{4225EB56-F90D-4E3F-B46A-0CCC2547A718}"/>
    <dgm:cxn modelId="{574DDCA5-F5C8-4BAA-BC37-40F3A39C7F80}" srcId="{05B63707-2A47-44DD-9423-26A063957E92}" destId="{4EB10022-97A4-4065-8907-DF616958065C}" srcOrd="2" destOrd="0" parTransId="{E3C7FA78-9AD9-477C-AC48-A7D72F941AC3}" sibTransId="{9BDB5011-C9F3-483F-A2A8-361ECF753438}"/>
    <dgm:cxn modelId="{72CDB7BA-BEAD-4619-9F0E-A55A63620C56}" srcId="{05B63707-2A47-44DD-9423-26A063957E92}" destId="{EFE6E11D-3F15-4715-A471-2D826C793697}" srcOrd="1" destOrd="0" parTransId="{6E816BA9-7142-4B37-9E37-0D557A2C72A9}" sibTransId="{7C69A8A9-A08D-4F7B-B739-442ACB2B6A13}"/>
    <dgm:cxn modelId="{BC3F77E8-ABB7-4F01-96F3-B0F702B61A42}" type="presOf" srcId="{4EB10022-97A4-4065-8907-DF616958065C}" destId="{74A92C85-4271-4DBA-A2E9-AF2615813CDC}" srcOrd="0" destOrd="0" presId="urn:microsoft.com/office/officeart/2005/8/layout/hList1"/>
    <dgm:cxn modelId="{F425A86E-6275-4BE0-9245-14637F61449A}" type="presOf" srcId="{63AF3119-5ECE-4568-947E-BFA16461996E}" destId="{BAB030DF-EDC5-47DB-90A0-E2BD2A5C523A}" srcOrd="0" destOrd="0" presId="urn:microsoft.com/office/officeart/2005/8/layout/hList1"/>
    <dgm:cxn modelId="{E54CF900-66BE-4C6C-BEC7-946639F0D952}" type="presOf" srcId="{645159DD-39B6-434D-9BC4-4FF0A22DB719}" destId="{A52BFB6F-D666-4D74-AFB6-AC0CF6384BB0}" srcOrd="0" destOrd="0" presId="urn:microsoft.com/office/officeart/2005/8/layout/hList1"/>
    <dgm:cxn modelId="{0FCF21D9-1F5D-44D8-A178-5291EEFF513E}" srcId="{645159DD-39B6-434D-9BC4-4FF0A22DB719}" destId="{38665BD0-6121-481C-8CB7-DC968F3262BA}" srcOrd="0" destOrd="0" parTransId="{25F34FDB-3D28-48DD-86DA-EC2E5BC0CAB6}" sibTransId="{F786435B-CD0D-44CB-BB5D-74638D31DCF1}"/>
    <dgm:cxn modelId="{F9410083-1B96-476E-AD0F-34B2B35C4B85}" type="presParOf" srcId="{F44993DA-6A30-467E-BC43-5630A1D22B04}" destId="{2DD41E5D-C708-4096-B8F9-1BFB494275D2}" srcOrd="0" destOrd="0" presId="urn:microsoft.com/office/officeart/2005/8/layout/hList1"/>
    <dgm:cxn modelId="{87F90CD7-19DA-48BB-AA26-E5D13B430A4B}" type="presParOf" srcId="{2DD41E5D-C708-4096-B8F9-1BFB494275D2}" destId="{A52BFB6F-D666-4D74-AFB6-AC0CF6384BB0}" srcOrd="0" destOrd="0" presId="urn:microsoft.com/office/officeart/2005/8/layout/hList1"/>
    <dgm:cxn modelId="{4DC7E05B-CBF9-4DD2-A3B2-F52B1AE19B3B}" type="presParOf" srcId="{2DD41E5D-C708-4096-B8F9-1BFB494275D2}" destId="{C4A7022E-E1C1-4E55-89F8-CB687915546A}" srcOrd="1" destOrd="0" presId="urn:microsoft.com/office/officeart/2005/8/layout/hList1"/>
    <dgm:cxn modelId="{93238A54-C936-4AB3-99E4-01E6EAFF5A9F}" type="presParOf" srcId="{F44993DA-6A30-467E-BC43-5630A1D22B04}" destId="{07CA8F28-43B3-4F6D-96A9-0FBA33CA3323}" srcOrd="1" destOrd="0" presId="urn:microsoft.com/office/officeart/2005/8/layout/hList1"/>
    <dgm:cxn modelId="{99FCFE56-71FD-405B-8078-23305C2EABEF}" type="presParOf" srcId="{F44993DA-6A30-467E-BC43-5630A1D22B04}" destId="{983D75AC-2C5F-4A69-9981-BE73FB61F23D}" srcOrd="2" destOrd="0" presId="urn:microsoft.com/office/officeart/2005/8/layout/hList1"/>
    <dgm:cxn modelId="{B2561640-0CAA-4E6A-8933-9A09A3EDF628}" type="presParOf" srcId="{983D75AC-2C5F-4A69-9981-BE73FB61F23D}" destId="{C0DEE2CE-6626-49C4-BAEC-B59EA99F5658}" srcOrd="0" destOrd="0" presId="urn:microsoft.com/office/officeart/2005/8/layout/hList1"/>
    <dgm:cxn modelId="{6DF6B854-0B2E-4C0B-8F74-8D051633EB22}" type="presParOf" srcId="{983D75AC-2C5F-4A69-9981-BE73FB61F23D}" destId="{BAB030DF-EDC5-47DB-90A0-E2BD2A5C523A}" srcOrd="1" destOrd="0" presId="urn:microsoft.com/office/officeart/2005/8/layout/hList1"/>
    <dgm:cxn modelId="{EE6AD804-00AA-43F1-A71B-79AF449D252F}" type="presParOf" srcId="{F44993DA-6A30-467E-BC43-5630A1D22B04}" destId="{15A5CBDD-529C-435B-9A2B-2EEBF3C9E901}" srcOrd="3" destOrd="0" presId="urn:microsoft.com/office/officeart/2005/8/layout/hList1"/>
    <dgm:cxn modelId="{64F437D5-7DDC-4E8B-A7CF-EB89DA4CAE31}" type="presParOf" srcId="{F44993DA-6A30-467E-BC43-5630A1D22B04}" destId="{E8D36609-A1A8-429B-A12E-1C2C2A09B4E3}" srcOrd="4" destOrd="0" presId="urn:microsoft.com/office/officeart/2005/8/layout/hList1"/>
    <dgm:cxn modelId="{A4C6BA18-2006-4681-BF9C-B3CC1A26CFBF}" type="presParOf" srcId="{E8D36609-A1A8-429B-A12E-1C2C2A09B4E3}" destId="{74A92C85-4271-4DBA-A2E9-AF2615813CDC}" srcOrd="0" destOrd="0" presId="urn:microsoft.com/office/officeart/2005/8/layout/hList1"/>
    <dgm:cxn modelId="{3D558AF9-A7AA-4F10-AD7F-54378BBFEE7F}" type="presParOf" srcId="{E8D36609-A1A8-429B-A12E-1C2C2A09B4E3}" destId="{F245CB4D-16CE-4885-9956-944116D4421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43B0BC-57CA-4AB4-A4CD-426EA489A1C6}">
      <dsp:nvSpPr>
        <dsp:cNvPr id="0" name=""/>
        <dsp:cNvSpPr/>
      </dsp:nvSpPr>
      <dsp:spPr>
        <a:xfrm>
          <a:off x="2067931" y="0"/>
          <a:ext cx="4351338" cy="4351338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0BF6B2-59A0-40AB-9759-072E21B345C6}">
      <dsp:nvSpPr>
        <dsp:cNvPr id="0" name=""/>
        <dsp:cNvSpPr/>
      </dsp:nvSpPr>
      <dsp:spPr>
        <a:xfrm>
          <a:off x="959382" y="437470"/>
          <a:ext cx="6568436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NATIONAL GOVERNMENT</a:t>
          </a:r>
          <a:endParaRPr lang="en-US" sz="4200" kern="1200" dirty="0"/>
        </a:p>
      </dsp:txBody>
      <dsp:txXfrm>
        <a:off x="1009665" y="487753"/>
        <a:ext cx="6467870" cy="929477"/>
      </dsp:txXfrm>
    </dsp:sp>
    <dsp:sp modelId="{38E24BA4-AE04-4382-AAD0-5F0AF6E3DF2A}">
      <dsp:nvSpPr>
        <dsp:cNvPr id="0" name=""/>
        <dsp:cNvSpPr/>
      </dsp:nvSpPr>
      <dsp:spPr>
        <a:xfrm>
          <a:off x="628647" y="1596269"/>
          <a:ext cx="7229906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PROVINCIAL GOVERNMENT</a:t>
          </a:r>
          <a:endParaRPr lang="en-US" sz="4100" kern="1200" dirty="0"/>
        </a:p>
      </dsp:txBody>
      <dsp:txXfrm>
        <a:off x="678930" y="1646552"/>
        <a:ext cx="7129340" cy="929477"/>
      </dsp:txXfrm>
    </dsp:sp>
    <dsp:sp modelId="{EE8A0C7A-80DC-4106-83D4-68898DB59D8B}">
      <dsp:nvSpPr>
        <dsp:cNvPr id="0" name=""/>
        <dsp:cNvSpPr/>
      </dsp:nvSpPr>
      <dsp:spPr>
        <a:xfrm>
          <a:off x="300245" y="2755068"/>
          <a:ext cx="7886710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LOCAL GOVERNMENT</a:t>
          </a:r>
          <a:endParaRPr lang="en-US" sz="4000" kern="1200" dirty="0"/>
        </a:p>
      </dsp:txBody>
      <dsp:txXfrm>
        <a:off x="350528" y="2805351"/>
        <a:ext cx="7786144" cy="929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7DD6A7-76D4-4DB1-9186-EC2D9F2BE8A8}">
      <dsp:nvSpPr>
        <dsp:cNvPr id="0" name=""/>
        <dsp:cNvSpPr/>
      </dsp:nvSpPr>
      <dsp:spPr>
        <a:xfrm>
          <a:off x="1905" y="519055"/>
          <a:ext cx="1857374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Metropolitans</a:t>
          </a:r>
          <a:endParaRPr lang="en-US" sz="2100" kern="1200" dirty="0"/>
        </a:p>
      </dsp:txBody>
      <dsp:txXfrm>
        <a:off x="1905" y="519055"/>
        <a:ext cx="1857374" cy="604800"/>
      </dsp:txXfrm>
    </dsp:sp>
    <dsp:sp modelId="{88773668-513B-4C3E-9FB4-90C44D02D196}">
      <dsp:nvSpPr>
        <dsp:cNvPr id="0" name=""/>
        <dsp:cNvSpPr/>
      </dsp:nvSpPr>
      <dsp:spPr>
        <a:xfrm>
          <a:off x="1905" y="1123855"/>
          <a:ext cx="1857374" cy="24210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Called </a:t>
          </a:r>
          <a:r>
            <a:rPr lang="en-US" sz="2100" kern="1200" dirty="0" err="1" smtClean="0"/>
            <a:t>uni</a:t>
          </a:r>
          <a:r>
            <a:rPr lang="en-US" sz="2100" kern="1200" dirty="0" smtClean="0"/>
            <a:t>- cities or metros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Run the local affairs of SA’s largest cities</a:t>
          </a:r>
          <a:endParaRPr lang="en-US" sz="2100" kern="1200" dirty="0"/>
        </a:p>
      </dsp:txBody>
      <dsp:txXfrm>
        <a:off x="1905" y="1123855"/>
        <a:ext cx="1857374" cy="2421090"/>
      </dsp:txXfrm>
    </dsp:sp>
    <dsp:sp modelId="{3A3AEE40-0F69-4616-9F15-F5231DA7E4D0}">
      <dsp:nvSpPr>
        <dsp:cNvPr id="0" name=""/>
        <dsp:cNvSpPr/>
      </dsp:nvSpPr>
      <dsp:spPr>
        <a:xfrm>
          <a:off x="2119312" y="519055"/>
          <a:ext cx="1857374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District</a:t>
          </a:r>
          <a:endParaRPr lang="en-US" sz="2100" kern="1200" dirty="0"/>
        </a:p>
      </dsp:txBody>
      <dsp:txXfrm>
        <a:off x="2119312" y="519055"/>
        <a:ext cx="1857374" cy="604800"/>
      </dsp:txXfrm>
    </dsp:sp>
    <dsp:sp modelId="{DE67FE48-286E-45F4-BF95-714A5AA9C956}">
      <dsp:nvSpPr>
        <dsp:cNvPr id="0" name=""/>
        <dsp:cNvSpPr/>
      </dsp:nvSpPr>
      <dsp:spPr>
        <a:xfrm>
          <a:off x="2119312" y="1123855"/>
          <a:ext cx="1857374" cy="24210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Runs affairs of areas where the population in scattered</a:t>
          </a:r>
          <a:endParaRPr lang="en-US" sz="2100" kern="1200" dirty="0"/>
        </a:p>
      </dsp:txBody>
      <dsp:txXfrm>
        <a:off x="2119312" y="1123855"/>
        <a:ext cx="1857374" cy="2421090"/>
      </dsp:txXfrm>
    </dsp:sp>
    <dsp:sp modelId="{2DC52E34-6729-467B-9A36-6E30E9EAF015}">
      <dsp:nvSpPr>
        <dsp:cNvPr id="0" name=""/>
        <dsp:cNvSpPr/>
      </dsp:nvSpPr>
      <dsp:spPr>
        <a:xfrm>
          <a:off x="4236719" y="519055"/>
          <a:ext cx="1857374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Local</a:t>
          </a:r>
          <a:endParaRPr lang="en-US" sz="2100" kern="1200" dirty="0"/>
        </a:p>
      </dsp:txBody>
      <dsp:txXfrm>
        <a:off x="4236719" y="519055"/>
        <a:ext cx="1857374" cy="604800"/>
      </dsp:txXfrm>
    </dsp:sp>
    <dsp:sp modelId="{8159E488-5DDD-435A-8E45-3F03421030A8}">
      <dsp:nvSpPr>
        <dsp:cNvPr id="0" name=""/>
        <dsp:cNvSpPr/>
      </dsp:nvSpPr>
      <dsp:spPr>
        <a:xfrm>
          <a:off x="4236719" y="1123855"/>
          <a:ext cx="1857374" cy="242109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Runs affairs of smaller towns</a:t>
          </a:r>
          <a:endParaRPr lang="en-US" sz="2100" kern="1200" dirty="0"/>
        </a:p>
      </dsp:txBody>
      <dsp:txXfrm>
        <a:off x="4236719" y="1123855"/>
        <a:ext cx="1857374" cy="24210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BFB6F-D666-4D74-AFB6-AC0CF6384BB0}">
      <dsp:nvSpPr>
        <dsp:cNvPr id="0" name=""/>
        <dsp:cNvSpPr/>
      </dsp:nvSpPr>
      <dsp:spPr>
        <a:xfrm>
          <a:off x="1905" y="489189"/>
          <a:ext cx="1857374" cy="584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/>
            <a:t>Basic Conditions of Employment Act</a:t>
          </a:r>
          <a:endParaRPr lang="en-US" sz="1600" kern="1200" dirty="0"/>
        </a:p>
      </dsp:txBody>
      <dsp:txXfrm>
        <a:off x="1905" y="489189"/>
        <a:ext cx="1857374" cy="584240"/>
      </dsp:txXfrm>
    </dsp:sp>
    <dsp:sp modelId="{C4A7022E-E1C1-4E55-89F8-CB687915546A}">
      <dsp:nvSpPr>
        <dsp:cNvPr id="0" name=""/>
        <dsp:cNvSpPr/>
      </dsp:nvSpPr>
      <dsp:spPr>
        <a:xfrm>
          <a:off x="1905" y="1073429"/>
          <a:ext cx="1857374" cy="25013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This law sets minimum employment standards for employers and employees</a:t>
          </a:r>
          <a:endParaRPr lang="en-US" sz="1600" kern="1200" dirty="0"/>
        </a:p>
      </dsp:txBody>
      <dsp:txXfrm>
        <a:off x="1905" y="1073429"/>
        <a:ext cx="1857374" cy="2501381"/>
      </dsp:txXfrm>
    </dsp:sp>
    <dsp:sp modelId="{C0DEE2CE-6626-49C4-BAEC-B59EA99F5658}">
      <dsp:nvSpPr>
        <dsp:cNvPr id="0" name=""/>
        <dsp:cNvSpPr/>
      </dsp:nvSpPr>
      <dsp:spPr>
        <a:xfrm>
          <a:off x="2119312" y="489189"/>
          <a:ext cx="1857374" cy="584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Labour</a:t>
          </a:r>
          <a:r>
            <a:rPr lang="en-US" sz="1600" kern="1200" dirty="0" smtClean="0"/>
            <a:t> Relations Act</a:t>
          </a:r>
          <a:endParaRPr lang="en-US" sz="1600" kern="1200" dirty="0"/>
        </a:p>
      </dsp:txBody>
      <dsp:txXfrm>
        <a:off x="2119312" y="489189"/>
        <a:ext cx="1857374" cy="584240"/>
      </dsp:txXfrm>
    </dsp:sp>
    <dsp:sp modelId="{BAB030DF-EDC5-47DB-90A0-E2BD2A5C523A}">
      <dsp:nvSpPr>
        <dsp:cNvPr id="0" name=""/>
        <dsp:cNvSpPr/>
      </dsp:nvSpPr>
      <dsp:spPr>
        <a:xfrm>
          <a:off x="2119312" y="1073429"/>
          <a:ext cx="1857374" cy="25013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This law protects workers or people looking for employment against unfair </a:t>
          </a:r>
          <a:r>
            <a:rPr lang="en-US" sz="1600" kern="1200" dirty="0" err="1" smtClean="0"/>
            <a:t>labour</a:t>
          </a:r>
          <a:r>
            <a:rPr lang="en-US" sz="1600" kern="1200" dirty="0" smtClean="0"/>
            <a:t> practices and allows workers to join trade unions</a:t>
          </a:r>
          <a:endParaRPr lang="en-US" sz="1600" kern="1200" dirty="0"/>
        </a:p>
      </dsp:txBody>
      <dsp:txXfrm>
        <a:off x="2119312" y="1073429"/>
        <a:ext cx="1857374" cy="2501381"/>
      </dsp:txXfrm>
    </dsp:sp>
    <dsp:sp modelId="{74A92C85-4271-4DBA-A2E9-AF2615813CDC}">
      <dsp:nvSpPr>
        <dsp:cNvPr id="0" name=""/>
        <dsp:cNvSpPr/>
      </dsp:nvSpPr>
      <dsp:spPr>
        <a:xfrm>
          <a:off x="4236719" y="489189"/>
          <a:ext cx="1857374" cy="5842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Employment Equity </a:t>
          </a:r>
          <a:r>
            <a:rPr lang="en-US" sz="1600" kern="1200" dirty="0" err="1" smtClean="0"/>
            <a:t>Qct</a:t>
          </a:r>
          <a:endParaRPr lang="en-US" sz="1600" kern="1200" dirty="0"/>
        </a:p>
      </dsp:txBody>
      <dsp:txXfrm>
        <a:off x="4236719" y="489189"/>
        <a:ext cx="1857374" cy="584240"/>
      </dsp:txXfrm>
    </dsp:sp>
    <dsp:sp modelId="{F245CB4D-16CE-4885-9956-944116D44215}">
      <dsp:nvSpPr>
        <dsp:cNvPr id="0" name=""/>
        <dsp:cNvSpPr/>
      </dsp:nvSpPr>
      <dsp:spPr>
        <a:xfrm>
          <a:off x="4236719" y="1073429"/>
          <a:ext cx="1857374" cy="25013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This law protects workers against unfair discrimination and ensures that businesses employ a workforce that is representative of the population</a:t>
          </a:r>
          <a:endParaRPr lang="en-US" sz="1600" kern="1200" dirty="0"/>
        </a:p>
      </dsp:txBody>
      <dsp:txXfrm>
        <a:off x="4236719" y="1073429"/>
        <a:ext cx="1857374" cy="25013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33943" cy="34895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4" y="0"/>
            <a:ext cx="4033943" cy="34895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9A87D609-016F-463F-91BE-CF9873BFA848}" type="datetimeFigureOut">
              <a:rPr lang="en-US" smtClean="0"/>
              <a:t>06-Dec-19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05890"/>
            <a:ext cx="4033943" cy="348949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4" y="6605890"/>
            <a:ext cx="4033943" cy="348949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C0A2ABDA-C96F-4779-9AAE-8180BB3C5E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86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33943" cy="34895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4" y="0"/>
            <a:ext cx="4033943" cy="348950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E15A956E-1D5C-450A-AC2D-C1711D3103B6}" type="datetimeFigureOut">
              <a:rPr lang="en-US" smtClean="0"/>
              <a:t>06-Dec-19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90863" y="869950"/>
            <a:ext cx="3127375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1" y="3347016"/>
            <a:ext cx="7447279" cy="2738467"/>
          </a:xfrm>
          <a:prstGeom prst="rect">
            <a:avLst/>
          </a:prstGeom>
        </p:spPr>
        <p:txBody>
          <a:bodyPr vert="horz" lIns="92930" tIns="46465" rIns="92930" bIns="4646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05890"/>
            <a:ext cx="4033943" cy="348949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4" y="6605890"/>
            <a:ext cx="4033943" cy="348949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644D90D2-662F-48CE-8DCF-CC03C374A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8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D90D2-662F-48CE-8DCF-CC03C374AD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992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D90D2-662F-48CE-8DCF-CC03C374AD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92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5091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554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82232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0159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26480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8293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96398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7816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64386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0646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678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37C0A-F59E-4275-91DE-E091E9F66948}" type="datetimeFigureOut">
              <a:rPr lang="en-US" smtClean="0"/>
              <a:pPr/>
              <a:t>06-Dec-19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A69A5-1FE1-4116-865C-BFB2CC311CB1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295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548680"/>
            <a:ext cx="6858000" cy="990600"/>
          </a:xfrm>
        </p:spPr>
        <p:txBody>
          <a:bodyPr/>
          <a:lstStyle/>
          <a:p>
            <a:r>
              <a:rPr lang="en-ZA" dirty="0" smtClean="0">
                <a:latin typeface="Arial Black" panose="020B0A04020102020204" pitchFamily="34" charset="0"/>
              </a:rPr>
              <a:t>THE GOVERNMENT</a:t>
            </a:r>
            <a:endParaRPr lang="en-ZA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237" y="2709900"/>
            <a:ext cx="6791101" cy="344003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ZA" sz="4400" dirty="0" smtClean="0">
                <a:latin typeface="Algerian" panose="04020705040A02060702" pitchFamily="82" charset="0"/>
              </a:rPr>
              <a:t>MEANING OF GOVERNMENT</a:t>
            </a:r>
            <a:endParaRPr lang="en-ZA" sz="44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098" y="1628800"/>
            <a:ext cx="8191222" cy="48729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r>
              <a:rPr lang="en-US" sz="2000" b="1" dirty="0" smtClean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 government is a group of people who govern the citizens of a country, they are responsible for running the country and making policies and passing laws</a:t>
            </a:r>
          </a:p>
          <a:p>
            <a:endParaRPr lang="en-US" sz="2000" b="1" dirty="0" smtClean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The Government of South Africa are elected democratically</a:t>
            </a:r>
          </a:p>
          <a:p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737" y="3861048"/>
            <a:ext cx="1448381" cy="16893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26233" y="4065278"/>
            <a:ext cx="2430582" cy="147732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Democracy:</a:t>
            </a:r>
          </a:p>
          <a:p>
            <a:r>
              <a:rPr lang="en-US" dirty="0" smtClean="0"/>
              <a:t>When all the people in a country can vote for their government presentation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51720" y="990600"/>
            <a:ext cx="4329020" cy="726647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en-US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DEFINITION: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Algerian" panose="04020705040A02060702" pitchFamily="82" charset="0"/>
              </a:rPr>
              <a:t>LEVELS OF GOVERNMENT</a:t>
            </a:r>
            <a:endParaRPr lang="en-US" sz="4400" dirty="0">
              <a:latin typeface="Algerian" panose="04020705040A02060702" pitchFamily="8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3862440"/>
              </p:ext>
            </p:extLst>
          </p:nvPr>
        </p:nvGraphicFramePr>
        <p:xfrm>
          <a:off x="656799" y="1714769"/>
          <a:ext cx="848720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5870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4400" b="1" dirty="0" smtClean="0">
                <a:latin typeface="Algerian" panose="04020705040A02060702" pitchFamily="82" charset="0"/>
              </a:rPr>
              <a:t>NATIONAL GOVERNMENT   </a:t>
            </a:r>
            <a:endParaRPr lang="en-ZA" sz="4400" b="1" dirty="0">
              <a:latin typeface="Algerian" panose="04020705040A02060702" pitchFamily="8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98836" y="1690689"/>
            <a:ext cx="7886700" cy="3970559"/>
          </a:xfrm>
        </p:spPr>
        <p:txBody>
          <a:bodyPr/>
          <a:lstStyle/>
          <a:p>
            <a:r>
              <a:rPr lang="en-US" dirty="0" smtClean="0"/>
              <a:t>Operate in the Top level</a:t>
            </a:r>
          </a:p>
          <a:p>
            <a:r>
              <a:rPr lang="en-US" dirty="0" smtClean="0"/>
              <a:t>Make sure the State runs efficiently</a:t>
            </a:r>
          </a:p>
          <a:p>
            <a:r>
              <a:rPr lang="en-US" dirty="0" smtClean="0"/>
              <a:t>Makes up laws that affect the </a:t>
            </a:r>
            <a:r>
              <a:rPr lang="en-US" dirty="0"/>
              <a:t>w</a:t>
            </a:r>
            <a:r>
              <a:rPr lang="en-US" dirty="0" smtClean="0"/>
              <a:t>hole country</a:t>
            </a:r>
          </a:p>
          <a:p>
            <a:r>
              <a:rPr lang="en-US" dirty="0" smtClean="0"/>
              <a:t>Make citizens obey the State Laws</a:t>
            </a:r>
          </a:p>
          <a:p>
            <a:r>
              <a:rPr lang="en-US" dirty="0" smtClean="0"/>
              <a:t>President is the Head of State</a:t>
            </a:r>
          </a:p>
          <a:p>
            <a:r>
              <a:rPr lang="en-US" dirty="0" smtClean="0"/>
              <a:t>Current President is Cyril </a:t>
            </a:r>
            <a:r>
              <a:rPr lang="en-US" dirty="0" err="1" smtClean="0"/>
              <a:t>Ramaphosa</a:t>
            </a:r>
            <a:endParaRPr lang="en-US" dirty="0" smtClean="0"/>
          </a:p>
          <a:p>
            <a:r>
              <a:rPr lang="en-US" dirty="0" smtClean="0"/>
              <a:t>The president appoint deputy ministers</a:t>
            </a:r>
          </a:p>
          <a:p>
            <a:r>
              <a:rPr lang="en-US" dirty="0" smtClean="0"/>
              <a:t>Ministers form the cabinet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016252"/>
            <a:ext cx="3552056" cy="301791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lgerian" panose="04020705040A02060702" pitchFamily="82" charset="0"/>
              </a:rPr>
              <a:t>Two houses of NATIONAL GOVERNMENT</a:t>
            </a:r>
            <a:endParaRPr lang="en-US" sz="3200" dirty="0"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29841" y="1675513"/>
            <a:ext cx="3868340" cy="823912"/>
          </a:xfrm>
        </p:spPr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NATIONAL ASSEMBLY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(FUNCTIONS OT THE STATE)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8365" y="2499425"/>
            <a:ext cx="3868340" cy="21845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Divided into three branches:</a:t>
            </a:r>
          </a:p>
          <a:p>
            <a:r>
              <a:rPr lang="en-US" dirty="0" smtClean="0"/>
              <a:t>Legislative (Cabinet)</a:t>
            </a:r>
          </a:p>
          <a:p>
            <a:r>
              <a:rPr lang="en-US" dirty="0" smtClean="0"/>
              <a:t>Executive (Parliament)</a:t>
            </a:r>
          </a:p>
          <a:p>
            <a:r>
              <a:rPr lang="en-US" dirty="0" smtClean="0"/>
              <a:t>Judicial (Supreme Court)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NATIONAL COUNCIL OF PROVINCES (LEVELS OF THE STATE)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They make the Governments job easier</a:t>
            </a:r>
          </a:p>
          <a:p>
            <a:r>
              <a:rPr lang="en-US" dirty="0" smtClean="0"/>
              <a:t>Appoint a Provincial Government for every province</a:t>
            </a:r>
          </a:p>
          <a:p>
            <a:r>
              <a:rPr lang="en-US" dirty="0" smtClean="0"/>
              <a:t>Appoint the Premier of every Province</a:t>
            </a:r>
          </a:p>
          <a:p>
            <a:r>
              <a:rPr lang="en-US" dirty="0" smtClean="0"/>
              <a:t>Provincial Governments must report back to the NCOP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087" y="4077072"/>
            <a:ext cx="2492896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8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23714"/>
          </a:xfrm>
        </p:spPr>
        <p:txBody>
          <a:bodyPr>
            <a:noAutofit/>
          </a:bodyPr>
          <a:lstStyle/>
          <a:p>
            <a:pPr algn="ctr"/>
            <a:r>
              <a:rPr lang="en-ZA" sz="4000" dirty="0" smtClean="0">
                <a:latin typeface="Algerian" panose="04020705040A02060702" pitchFamily="82" charset="0"/>
              </a:rPr>
              <a:t>National assembly:</a:t>
            </a:r>
            <a:br>
              <a:rPr lang="en-ZA" sz="4000" dirty="0" smtClean="0">
                <a:latin typeface="Algerian" panose="04020705040A02060702" pitchFamily="82" charset="0"/>
              </a:rPr>
            </a:br>
            <a:r>
              <a:rPr lang="en-ZA" sz="4000" dirty="0" smtClean="0">
                <a:latin typeface="Algerian" panose="04020705040A02060702" pitchFamily="82" charset="0"/>
              </a:rPr>
              <a:t>function 1:</a:t>
            </a:r>
            <a:br>
              <a:rPr lang="en-ZA" sz="4000" dirty="0" smtClean="0">
                <a:latin typeface="Algerian" panose="04020705040A02060702" pitchFamily="82" charset="0"/>
              </a:rPr>
            </a:br>
            <a:r>
              <a:rPr lang="en-ZA" sz="4000" dirty="0" smtClean="0">
                <a:latin typeface="Algerian" panose="04020705040A02060702" pitchFamily="82" charset="0"/>
              </a:rPr>
              <a:t>Cabinet/legislative</a:t>
            </a:r>
            <a:endParaRPr lang="en-ZA" sz="40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04863"/>
            <a:ext cx="7886700" cy="3972099"/>
          </a:xfrm>
        </p:spPr>
        <p:txBody>
          <a:bodyPr>
            <a:normAutofit lnSpcReduction="10000"/>
          </a:bodyPr>
          <a:lstStyle/>
          <a:p>
            <a:r>
              <a:rPr lang="en-ZA" sz="4000" dirty="0" smtClean="0"/>
              <a:t>It makes the laws and policies of the country</a:t>
            </a:r>
          </a:p>
          <a:p>
            <a:r>
              <a:rPr lang="en-ZA" sz="4000" dirty="0" smtClean="0"/>
              <a:t>It consists of the South African Parliament </a:t>
            </a:r>
          </a:p>
          <a:p>
            <a:r>
              <a:rPr lang="en-ZA" sz="4000" dirty="0" smtClean="0"/>
              <a:t>President is the head</a:t>
            </a:r>
          </a:p>
          <a:p>
            <a:r>
              <a:rPr lang="en-ZA" sz="4000" dirty="0" smtClean="0"/>
              <a:t>Day to day activities to run the country</a:t>
            </a:r>
            <a:endParaRPr lang="en-ZA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sz="4400" dirty="0" smtClean="0">
                <a:latin typeface="Algerian" panose="04020705040A02060702" pitchFamily="82" charset="0"/>
              </a:rPr>
              <a:t>National assembly:</a:t>
            </a:r>
            <a:br>
              <a:rPr lang="en-ZA" sz="4400" dirty="0" smtClean="0">
                <a:latin typeface="Algerian" panose="04020705040A02060702" pitchFamily="82" charset="0"/>
              </a:rPr>
            </a:br>
            <a:r>
              <a:rPr lang="en-ZA" sz="4400" dirty="0" smtClean="0">
                <a:latin typeface="Algerian" panose="04020705040A02060702" pitchFamily="82" charset="0"/>
              </a:rPr>
              <a:t> function 2:</a:t>
            </a:r>
            <a:br>
              <a:rPr lang="en-ZA" sz="4400" dirty="0" smtClean="0">
                <a:latin typeface="Algerian" panose="04020705040A02060702" pitchFamily="82" charset="0"/>
              </a:rPr>
            </a:br>
            <a:r>
              <a:rPr lang="en-ZA" sz="4400" dirty="0" smtClean="0">
                <a:latin typeface="Algerian" panose="04020705040A02060702" pitchFamily="82" charset="0"/>
              </a:rPr>
              <a:t>executive/Parliament</a:t>
            </a:r>
            <a:endParaRPr lang="en-ZA" sz="44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27711"/>
          </a:xfrm>
        </p:spPr>
        <p:txBody>
          <a:bodyPr>
            <a:normAutofit/>
          </a:bodyPr>
          <a:lstStyle/>
          <a:p>
            <a:r>
              <a:rPr lang="en-ZA" sz="3200" dirty="0" smtClean="0"/>
              <a:t>It has the power to execute or carry out laws</a:t>
            </a:r>
          </a:p>
          <a:p>
            <a:r>
              <a:rPr lang="en-ZA" sz="3200" dirty="0" smtClean="0"/>
              <a:t>It leads the country and consists of the President, Deputy President and Ministers</a:t>
            </a:r>
          </a:p>
          <a:p>
            <a:r>
              <a:rPr lang="en-ZA" sz="3200" dirty="0" smtClean="0"/>
              <a:t>Meetings take place in Cape Town.</a:t>
            </a:r>
          </a:p>
          <a:p>
            <a:r>
              <a:rPr lang="en-ZA" sz="3200" dirty="0" smtClean="0"/>
              <a:t>Consists out of 2 houses</a:t>
            </a:r>
            <a:r>
              <a:rPr lang="en-ZA" sz="3200" dirty="0" smtClean="0"/>
              <a:t>:</a:t>
            </a:r>
          </a:p>
          <a:p>
            <a:pPr lvl="1"/>
            <a:r>
              <a:rPr lang="en-ZA" sz="2900" dirty="0" smtClean="0"/>
              <a:t>National Assembly (NA)</a:t>
            </a:r>
          </a:p>
          <a:p>
            <a:pPr lvl="1"/>
            <a:r>
              <a:rPr lang="en-ZA" sz="2900" dirty="0" smtClean="0"/>
              <a:t>National Council of Provinces (NCOP)</a:t>
            </a:r>
            <a:endParaRPr lang="en-ZA" sz="29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ZA" sz="4400" dirty="0" smtClean="0">
                <a:latin typeface="Algerian" panose="04020705040A02060702" pitchFamily="82" charset="0"/>
              </a:rPr>
              <a:t>National assembly:</a:t>
            </a:r>
            <a:br>
              <a:rPr lang="en-ZA" sz="4400" dirty="0" smtClean="0">
                <a:latin typeface="Algerian" panose="04020705040A02060702" pitchFamily="82" charset="0"/>
              </a:rPr>
            </a:br>
            <a:r>
              <a:rPr lang="en-ZA" sz="4400" dirty="0" smtClean="0">
                <a:latin typeface="Algerian" panose="04020705040A02060702" pitchFamily="82" charset="0"/>
              </a:rPr>
              <a:t>function 3:</a:t>
            </a:r>
            <a:br>
              <a:rPr lang="en-ZA" sz="4400" dirty="0" smtClean="0">
                <a:latin typeface="Algerian" panose="04020705040A02060702" pitchFamily="82" charset="0"/>
              </a:rPr>
            </a:br>
            <a:r>
              <a:rPr lang="en-ZA" sz="4400" dirty="0" smtClean="0">
                <a:latin typeface="Algerian" panose="04020705040A02060702" pitchFamily="82" charset="0"/>
              </a:rPr>
              <a:t>Judiciary/laws</a:t>
            </a:r>
            <a:endParaRPr lang="en-ZA" sz="44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44824"/>
            <a:ext cx="7886700" cy="4351338"/>
          </a:xfrm>
        </p:spPr>
        <p:txBody>
          <a:bodyPr>
            <a:normAutofit lnSpcReduction="10000"/>
          </a:bodyPr>
          <a:lstStyle/>
          <a:p>
            <a:r>
              <a:rPr lang="en-ZA" sz="3600" dirty="0" smtClean="0"/>
              <a:t>It ensures that justice is served if people break the laws that Parliament makes</a:t>
            </a:r>
          </a:p>
          <a:p>
            <a:r>
              <a:rPr lang="en-ZA" sz="3600" dirty="0" smtClean="0"/>
              <a:t>Made up of four tiers of courts</a:t>
            </a:r>
          </a:p>
          <a:p>
            <a:endParaRPr lang="en-US" sz="1600" dirty="0"/>
          </a:p>
          <a:p>
            <a:pPr lvl="1"/>
            <a:r>
              <a:rPr lang="en-US" sz="3100" dirty="0"/>
              <a:t>Magistrates Court – minor crimes</a:t>
            </a:r>
          </a:p>
          <a:p>
            <a:pPr lvl="1"/>
            <a:r>
              <a:rPr lang="en-US" sz="3100" dirty="0"/>
              <a:t>High Court – civil and criminal crimes</a:t>
            </a:r>
          </a:p>
          <a:p>
            <a:pPr lvl="1"/>
            <a:r>
              <a:rPr lang="en-US" sz="3100" dirty="0"/>
              <a:t>Supreme court of Appeal – final court of appeal not involving the constitution</a:t>
            </a:r>
          </a:p>
          <a:p>
            <a:pPr lvl="1"/>
            <a:r>
              <a:rPr lang="en-US" sz="3100" dirty="0"/>
              <a:t>Constitutional Court – final court of appeal involving the constitution</a:t>
            </a:r>
          </a:p>
          <a:p>
            <a:endParaRPr lang="en-ZA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708920"/>
            <a:ext cx="1721768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lgerian" panose="04020705040A02060702" pitchFamily="82" charset="0"/>
              </a:rPr>
              <a:t> Level 1: NATIONAL GOVERNMENT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</a:t>
            </a:r>
            <a:r>
              <a:rPr lang="en-US" dirty="0"/>
              <a:t>for a stable set of institutions and rules</a:t>
            </a:r>
          </a:p>
          <a:p>
            <a:r>
              <a:rPr lang="en-US" dirty="0"/>
              <a:t>Make and control laws</a:t>
            </a:r>
          </a:p>
          <a:p>
            <a:r>
              <a:rPr lang="en-US" dirty="0" smtClean="0"/>
              <a:t>Protection: </a:t>
            </a:r>
            <a:r>
              <a:rPr lang="en-US" dirty="0" err="1" smtClean="0"/>
              <a:t>defence</a:t>
            </a:r>
            <a:r>
              <a:rPr lang="en-US" dirty="0" smtClean="0"/>
              <a:t>, police and correctional </a:t>
            </a:r>
          </a:p>
          <a:p>
            <a:pPr marL="0" indent="0">
              <a:buNone/>
            </a:pPr>
            <a:r>
              <a:rPr lang="en-US" dirty="0" smtClean="0"/>
              <a:t>   services</a:t>
            </a:r>
          </a:p>
          <a:p>
            <a:r>
              <a:rPr lang="en-US" dirty="0" smtClean="0"/>
              <a:t>Education: Basic and higher Education and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training</a:t>
            </a:r>
          </a:p>
          <a:p>
            <a:r>
              <a:rPr lang="en-US" dirty="0" smtClean="0"/>
              <a:t>Administrative: control of Economic activities,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foreign affairs and judicial</a:t>
            </a:r>
          </a:p>
          <a:p>
            <a:r>
              <a:rPr lang="en-US" dirty="0" smtClean="0"/>
              <a:t>Economic: improvement of agriculture, mining,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trade, industries and transport services</a:t>
            </a:r>
          </a:p>
          <a:p>
            <a:r>
              <a:rPr lang="en-US" dirty="0" smtClean="0"/>
              <a:t>National Budget by the Minister of Finance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348880"/>
            <a:ext cx="2808312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241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latin typeface="Algerian" panose="04020705040A02060702" pitchFamily="82" charset="0"/>
              </a:rPr>
              <a:t>LEVEL 1: PROVINCIAL GOVERNMENT:</a:t>
            </a:r>
            <a:endParaRPr lang="en-ZA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The second level of management</a:t>
            </a:r>
          </a:p>
          <a:p>
            <a:r>
              <a:rPr lang="en-ZA" dirty="0" smtClean="0"/>
              <a:t>9 Provincial Governments</a:t>
            </a:r>
          </a:p>
          <a:p>
            <a:r>
              <a:rPr lang="en-ZA" dirty="0" smtClean="0"/>
              <a:t>Elected every 5 years</a:t>
            </a:r>
          </a:p>
          <a:p>
            <a:r>
              <a:rPr lang="en-ZA" dirty="0" smtClean="0"/>
              <a:t>Head of each province is called a Premier</a:t>
            </a:r>
            <a:r>
              <a:rPr lang="en-ZA" dirty="0" smtClean="0"/>
              <a:t>.</a:t>
            </a:r>
            <a:endParaRPr lang="en-ZA" dirty="0" smtClean="0"/>
          </a:p>
          <a:p>
            <a:r>
              <a:rPr lang="en-ZA" dirty="0" smtClean="0"/>
              <a:t>Appointed by the president</a:t>
            </a:r>
          </a:p>
          <a:p>
            <a:r>
              <a:rPr lang="en-ZA" dirty="0" smtClean="0"/>
              <a:t>Followed by MECs</a:t>
            </a:r>
          </a:p>
          <a:p>
            <a:r>
              <a:rPr lang="en-ZA" dirty="0" smtClean="0"/>
              <a:t>Each member must manage a department</a:t>
            </a:r>
          </a:p>
          <a:p>
            <a:endParaRPr lang="en-ZA" dirty="0"/>
          </a:p>
        </p:txBody>
      </p:sp>
      <p:sp>
        <p:nvSpPr>
          <p:cNvPr id="4" name="TextBox 3"/>
          <p:cNvSpPr txBox="1"/>
          <p:nvPr/>
        </p:nvSpPr>
        <p:spPr>
          <a:xfrm>
            <a:off x="4067944" y="5325834"/>
            <a:ext cx="3424464" cy="92333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ZA" b="1" u="sng" dirty="0" smtClean="0"/>
              <a:t>MECs: </a:t>
            </a:r>
          </a:p>
          <a:p>
            <a:r>
              <a:rPr lang="en-ZA" dirty="0" smtClean="0"/>
              <a:t>Members of the Executive Council.</a:t>
            </a:r>
          </a:p>
          <a:p>
            <a:r>
              <a:rPr lang="en-ZA" dirty="0" smtClean="0"/>
              <a:t>Are in charge of certain portfolios</a:t>
            </a:r>
            <a:endParaRPr lang="en-Z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lgerian" panose="04020705040A02060702" pitchFamily="82" charset="0"/>
              </a:rPr>
              <a:t>PROVINCIAL GOVERNMENT services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en-US" dirty="0" smtClean="0"/>
              <a:t>Health services and welfare (Hospitals and Clinics)</a:t>
            </a:r>
          </a:p>
          <a:p>
            <a:pPr marL="285750" indent="-285750"/>
            <a:r>
              <a:rPr lang="en-US" dirty="0" smtClean="0"/>
              <a:t>Conservation of nature and the environment  (protection of coastal resources and environmental education)</a:t>
            </a:r>
          </a:p>
          <a:p>
            <a:pPr marL="285750" indent="-285750"/>
            <a:r>
              <a:rPr lang="en-US" dirty="0" smtClean="0"/>
              <a:t>Administrative services ( payment of pensions and other social grants)</a:t>
            </a:r>
          </a:p>
          <a:p>
            <a:pPr marL="285750" indent="-285750"/>
            <a:r>
              <a:rPr lang="en-US" dirty="0" smtClean="0"/>
              <a:t>Providing a cultural infrastructure (subsidizing theatres, art galleries and performing arts</a:t>
            </a:r>
          </a:p>
          <a:p>
            <a:pPr marL="285750" indent="-285750"/>
            <a:r>
              <a:rPr lang="en-US" dirty="0" smtClean="0"/>
              <a:t>Construction and maintenance of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provincial roads</a:t>
            </a:r>
          </a:p>
          <a:p>
            <a:pPr marL="285750" indent="-285750"/>
            <a:r>
              <a:rPr lang="en-US" dirty="0" smtClean="0"/>
              <a:t>Building of schools, provision of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educators, textbooks and stationary</a:t>
            </a:r>
          </a:p>
          <a:p>
            <a:pPr marL="285750" indent="-285750"/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117919"/>
            <a:ext cx="3575720" cy="202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7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lgerian" panose="04020705040A02060702" pitchFamily="82" charset="0"/>
              </a:rPr>
              <a:t>Level 3: LOCAL GOVERNMENT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Consists </a:t>
            </a:r>
            <a:r>
              <a:rPr lang="en-US" dirty="0" smtClean="0"/>
              <a:t>of over 280 municipalities</a:t>
            </a:r>
            <a:endParaRPr lang="en-US" dirty="0"/>
          </a:p>
          <a:p>
            <a:r>
              <a:rPr lang="en-US" dirty="0"/>
              <a:t>Provide a democratic and accountable government for local communities</a:t>
            </a:r>
          </a:p>
          <a:p>
            <a:r>
              <a:rPr lang="en-US" dirty="0"/>
              <a:t>Ensure that services are provided to communities</a:t>
            </a:r>
          </a:p>
          <a:p>
            <a:r>
              <a:rPr lang="en-US" dirty="0"/>
              <a:t>Promote social and economic development</a:t>
            </a:r>
          </a:p>
          <a:p>
            <a:r>
              <a:rPr lang="en-US" dirty="0"/>
              <a:t>Responsible for local:</a:t>
            </a:r>
          </a:p>
          <a:p>
            <a:r>
              <a:rPr lang="en-US" dirty="0"/>
              <a:t>roads</a:t>
            </a:r>
          </a:p>
          <a:p>
            <a:r>
              <a:rPr lang="en-US" dirty="0"/>
              <a:t>traffic</a:t>
            </a:r>
          </a:p>
          <a:p>
            <a:r>
              <a:rPr lang="en-US" dirty="0"/>
              <a:t>clinics</a:t>
            </a:r>
          </a:p>
          <a:p>
            <a:r>
              <a:rPr lang="en-US" dirty="0"/>
              <a:t>libraries</a:t>
            </a:r>
          </a:p>
          <a:p>
            <a:r>
              <a:rPr lang="en-US" dirty="0"/>
              <a:t>sewage</a:t>
            </a:r>
          </a:p>
          <a:p>
            <a:r>
              <a:rPr lang="en-US" dirty="0"/>
              <a:t>water &amp; electricity</a:t>
            </a:r>
          </a:p>
          <a:p>
            <a:r>
              <a:rPr lang="en-US" dirty="0"/>
              <a:t>transport</a:t>
            </a:r>
            <a:endParaRPr lang="en-ZA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356992"/>
            <a:ext cx="3449497" cy="251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70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dirty="0" smtClean="0">
                <a:latin typeface="Algerian" panose="04020705040A02060702" pitchFamily="82" charset="0"/>
              </a:rPr>
              <a:t>LOCAL GOVERNMENT:   </a:t>
            </a:r>
            <a:br>
              <a:rPr lang="en-ZA" dirty="0" smtClean="0">
                <a:latin typeface="Algerian" panose="04020705040A02060702" pitchFamily="82" charset="0"/>
              </a:rPr>
            </a:br>
            <a:r>
              <a:rPr lang="en-ZA" dirty="0" smtClean="0">
                <a:latin typeface="Algerian" panose="04020705040A02060702" pitchFamily="82" charset="0"/>
              </a:rPr>
              <a:t>Municipalities</a:t>
            </a:r>
            <a:endParaRPr lang="en-ZA" dirty="0">
              <a:latin typeface="Algerian" panose="04020705040A02060702" pitchFamily="8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01258959"/>
              </p:ext>
            </p:extLst>
          </p:nvPr>
        </p:nvGraphicFramePr>
        <p:xfrm>
          <a:off x="1115616" y="169068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4400" dirty="0" smtClean="0">
                <a:latin typeface="Algerian" panose="04020705040A02060702" pitchFamily="82" charset="0"/>
              </a:rPr>
              <a:t>The 8 Metros:</a:t>
            </a:r>
            <a:endParaRPr lang="en-ZA" sz="4400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Buffalo City (East London)</a:t>
            </a:r>
          </a:p>
          <a:p>
            <a:r>
              <a:rPr lang="en-ZA" dirty="0" smtClean="0"/>
              <a:t>City of Cape Town</a:t>
            </a:r>
          </a:p>
          <a:p>
            <a:r>
              <a:rPr lang="en-ZA" dirty="0" smtClean="0"/>
              <a:t>Ekurhuleni (East Rand)</a:t>
            </a:r>
          </a:p>
          <a:p>
            <a:r>
              <a:rPr lang="en-ZA" dirty="0" smtClean="0"/>
              <a:t>City of eThekwini (Durban)</a:t>
            </a:r>
          </a:p>
          <a:p>
            <a:r>
              <a:rPr lang="en-ZA" dirty="0" smtClean="0"/>
              <a:t>City of Johannesburg</a:t>
            </a:r>
          </a:p>
          <a:p>
            <a:r>
              <a:rPr lang="en-ZA" dirty="0" err="1" smtClean="0"/>
              <a:t>Mangaung</a:t>
            </a:r>
            <a:r>
              <a:rPr lang="en-ZA" dirty="0" smtClean="0"/>
              <a:t> (Bloemfontein)</a:t>
            </a:r>
          </a:p>
          <a:p>
            <a:r>
              <a:rPr lang="en-ZA" dirty="0" smtClean="0"/>
              <a:t>Nelson Mandela (Port Elizabeth)</a:t>
            </a:r>
          </a:p>
          <a:p>
            <a:r>
              <a:rPr lang="en-ZA" dirty="0" smtClean="0"/>
              <a:t>City of Tshwane (</a:t>
            </a:r>
            <a:r>
              <a:rPr lang="en-ZA" dirty="0"/>
              <a:t>P</a:t>
            </a:r>
            <a:r>
              <a:rPr lang="en-ZA" dirty="0" smtClean="0"/>
              <a:t>retoria)</a:t>
            </a:r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83080"/>
            <a:ext cx="3816424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lgerian" panose="04020705040A02060702" pitchFamily="82" charset="0"/>
              </a:rPr>
              <a:t>Government income: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Income tax</a:t>
            </a:r>
          </a:p>
          <a:p>
            <a:r>
              <a:rPr lang="en-US" sz="2800" dirty="0" smtClean="0"/>
              <a:t>Levies (</a:t>
            </a:r>
            <a:r>
              <a:rPr lang="en-US" sz="2800" dirty="0" err="1" smtClean="0"/>
              <a:t>eg</a:t>
            </a:r>
            <a:r>
              <a:rPr lang="en-US" sz="2800" dirty="0" smtClean="0"/>
              <a:t> VAT)</a:t>
            </a:r>
          </a:p>
          <a:p>
            <a:r>
              <a:rPr lang="en-US" sz="2800" dirty="0" smtClean="0"/>
              <a:t>Duties (</a:t>
            </a:r>
            <a:r>
              <a:rPr lang="en-US" sz="2800" dirty="0" err="1" smtClean="0"/>
              <a:t>eg</a:t>
            </a:r>
            <a:r>
              <a:rPr lang="en-US" sz="2800" dirty="0" smtClean="0"/>
              <a:t> Customs duties)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060848"/>
            <a:ext cx="2148840" cy="16032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799032"/>
            <a:ext cx="1920240" cy="1752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501008"/>
            <a:ext cx="3312368" cy="205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77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anose="04020705040A02060702" pitchFamily="82" charset="0"/>
              </a:rPr>
              <a:t>Government interact with this two </a:t>
            </a:r>
            <a:r>
              <a:rPr lang="en-US" dirty="0" err="1" smtClean="0">
                <a:latin typeface="Algerian" panose="04020705040A02060702" pitchFamily="82" charset="0"/>
              </a:rPr>
              <a:t>roleplayers</a:t>
            </a:r>
            <a:r>
              <a:rPr lang="en-US" dirty="0" smtClean="0">
                <a:latin typeface="Algerian" panose="04020705040A02060702" pitchFamily="82" charset="0"/>
              </a:rPr>
              <a:t>:</a:t>
            </a:r>
            <a:endParaRPr lang="en-US" dirty="0">
              <a:latin typeface="Algerian" panose="04020705040A02060702" pitchFamily="82" charset="0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idx="1"/>
          </p:nvPr>
        </p:nvSpPr>
        <p:spPr>
          <a:xfrm>
            <a:off x="619334" y="1577306"/>
            <a:ext cx="3868340" cy="520575"/>
          </a:xfrm>
        </p:spPr>
        <p:txBody>
          <a:bodyPr/>
          <a:lstStyle/>
          <a:p>
            <a:r>
              <a:rPr lang="en-ZA" dirty="0" smtClean="0"/>
              <a:t>HOUSEHOLDS</a:t>
            </a:r>
            <a:endParaRPr lang="en-ZA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39657" y="1633996"/>
            <a:ext cx="3887391" cy="407194"/>
          </a:xfrm>
        </p:spPr>
        <p:txBody>
          <a:bodyPr/>
          <a:lstStyle/>
          <a:p>
            <a:r>
              <a:rPr lang="en-ZA" dirty="0" smtClean="0"/>
              <a:t>BUSINESS</a:t>
            </a:r>
            <a:endParaRPr lang="en-ZA" dirty="0"/>
          </a:p>
        </p:txBody>
      </p:sp>
      <p:sp>
        <p:nvSpPr>
          <p:cNvPr id="9" name="Content Placeholder 4"/>
          <p:cNvSpPr>
            <a:spLocks noGrp="1"/>
          </p:cNvSpPr>
          <p:nvPr>
            <p:ph sz="half" idx="2"/>
          </p:nvPr>
        </p:nvSpPr>
        <p:spPr>
          <a:xfrm>
            <a:off x="629842" y="2097881"/>
            <a:ext cx="3868340" cy="4091782"/>
          </a:xfrm>
        </p:spPr>
        <p:txBody>
          <a:bodyPr/>
          <a:lstStyle/>
          <a:p>
            <a:r>
              <a:rPr lang="en-ZA" dirty="0" smtClean="0"/>
              <a:t>Means all the people living together in a house.</a:t>
            </a:r>
          </a:p>
          <a:p>
            <a:r>
              <a:rPr lang="en-ZA" dirty="0" smtClean="0"/>
              <a:t>Households own the factors of production</a:t>
            </a:r>
          </a:p>
          <a:p>
            <a:r>
              <a:rPr lang="en-ZA" dirty="0" smtClean="0"/>
              <a:t>Provide services </a:t>
            </a:r>
          </a:p>
          <a:p>
            <a:r>
              <a:rPr lang="en-ZA" dirty="0" smtClean="0"/>
              <a:t>Households pay taxes.</a:t>
            </a:r>
            <a:endParaRPr lang="en-ZA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4"/>
          </p:nvPr>
        </p:nvSpPr>
        <p:spPr>
          <a:xfrm>
            <a:off x="4629150" y="2041190"/>
            <a:ext cx="4047306" cy="4148473"/>
          </a:xfrm>
        </p:spPr>
        <p:txBody>
          <a:bodyPr>
            <a:normAutofit/>
          </a:bodyPr>
          <a:lstStyle/>
          <a:p>
            <a:r>
              <a:rPr lang="en-ZA" dirty="0" smtClean="0"/>
              <a:t>All levels of government are consumers.</a:t>
            </a:r>
          </a:p>
          <a:p>
            <a:r>
              <a:rPr lang="en-ZA" dirty="0" smtClean="0"/>
              <a:t>They are also producers</a:t>
            </a:r>
          </a:p>
          <a:p>
            <a:r>
              <a:rPr lang="en-ZA" dirty="0" smtClean="0"/>
              <a:t>Businesses are consumers because they pay for certain services. </a:t>
            </a:r>
          </a:p>
          <a:p>
            <a:r>
              <a:rPr lang="en-ZA" dirty="0" smtClean="0"/>
              <a:t>They also pay tax to the government</a:t>
            </a:r>
            <a:endParaRPr lang="en-Z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20" y="4420593"/>
            <a:ext cx="3312368" cy="1769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653136"/>
            <a:ext cx="3018163" cy="153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359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>
                <a:latin typeface="Algerian" panose="04020705040A02060702" pitchFamily="82" charset="0"/>
              </a:rPr>
              <a:t>Households use services and provide resources</a:t>
            </a:r>
            <a:r>
              <a:rPr lang="en-ZA" dirty="0" smtClean="0"/>
              <a:t>:</a:t>
            </a:r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Services:	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14282" y="2505074"/>
            <a:ext cx="4040188" cy="3660767"/>
          </a:xfrm>
        </p:spPr>
        <p:txBody>
          <a:bodyPr>
            <a:normAutofit/>
          </a:bodyPr>
          <a:lstStyle/>
          <a:p>
            <a:r>
              <a:rPr lang="en-ZA" dirty="0" smtClean="0"/>
              <a:t>Education</a:t>
            </a:r>
          </a:p>
          <a:p>
            <a:r>
              <a:rPr lang="en-ZA" dirty="0" smtClean="0"/>
              <a:t>Hospitals</a:t>
            </a:r>
          </a:p>
          <a:p>
            <a:r>
              <a:rPr lang="en-ZA" dirty="0" smtClean="0"/>
              <a:t>Sport and recreation facilities</a:t>
            </a:r>
          </a:p>
          <a:p>
            <a:r>
              <a:rPr lang="en-ZA" dirty="0" smtClean="0"/>
              <a:t>Help people with </a:t>
            </a:r>
          </a:p>
          <a:p>
            <a:pPr>
              <a:buNone/>
            </a:pPr>
            <a:r>
              <a:rPr lang="en-ZA" dirty="0" smtClean="0"/>
              <a:t>Disabilities</a:t>
            </a:r>
          </a:p>
          <a:p>
            <a:r>
              <a:rPr lang="en-ZA" dirty="0" smtClean="0"/>
              <a:t>Safety</a:t>
            </a:r>
          </a:p>
          <a:p>
            <a:r>
              <a:rPr lang="en-ZA" dirty="0" smtClean="0"/>
              <a:t>Water and sanitation</a:t>
            </a:r>
          </a:p>
          <a:p>
            <a:r>
              <a:rPr lang="en-ZA" dirty="0" smtClean="0"/>
              <a:t>Electricity</a:t>
            </a:r>
          </a:p>
          <a:p>
            <a:pPr>
              <a:buNone/>
            </a:pPr>
            <a:endParaRPr lang="en-Z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ZA" dirty="0" smtClean="0"/>
              <a:t>Resources:</a:t>
            </a:r>
            <a:endParaRPr lang="en-ZA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29150" y="2505074"/>
            <a:ext cx="4119314" cy="3995759"/>
          </a:xfrm>
        </p:spPr>
        <p:txBody>
          <a:bodyPr>
            <a:normAutofit/>
          </a:bodyPr>
          <a:lstStyle/>
          <a:p>
            <a:r>
              <a:rPr lang="en-ZA" dirty="0" smtClean="0"/>
              <a:t>Workers, buildings</a:t>
            </a:r>
          </a:p>
          <a:p>
            <a:r>
              <a:rPr lang="en-ZA" dirty="0" smtClean="0"/>
              <a:t>Workers, buildings, medicine</a:t>
            </a:r>
          </a:p>
          <a:p>
            <a:r>
              <a:rPr lang="en-ZA" dirty="0" smtClean="0"/>
              <a:t>Infrastructure</a:t>
            </a:r>
          </a:p>
          <a:p>
            <a:r>
              <a:rPr lang="en-ZA" dirty="0" smtClean="0"/>
              <a:t>Social grants</a:t>
            </a:r>
          </a:p>
          <a:p>
            <a:r>
              <a:rPr lang="en-ZA" dirty="0" smtClean="0"/>
              <a:t>Police, military and correctional services</a:t>
            </a:r>
          </a:p>
          <a:p>
            <a:r>
              <a:rPr lang="en-ZA" dirty="0" smtClean="0"/>
              <a:t>Infrastructure, workers, land</a:t>
            </a:r>
          </a:p>
          <a:p>
            <a:r>
              <a:rPr lang="en-ZA" dirty="0" smtClean="0"/>
              <a:t>Infrastructure , workers, machinery</a:t>
            </a:r>
          </a:p>
          <a:p>
            <a:pPr>
              <a:buNone/>
            </a:pPr>
            <a:endParaRPr lang="en-Z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>
                <a:latin typeface="Algerian" panose="04020705040A02060702" pitchFamily="82" charset="0"/>
              </a:rPr>
              <a:t>The role the government plays regards to Businesses</a:t>
            </a:r>
            <a:endParaRPr lang="en-ZA" dirty="0">
              <a:latin typeface="Algerian" panose="04020705040A02060702" pitchFamily="8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23528" y="1611664"/>
            <a:ext cx="3868340" cy="516235"/>
          </a:xfrm>
        </p:spPr>
        <p:txBody>
          <a:bodyPr/>
          <a:lstStyle/>
          <a:p>
            <a:r>
              <a:rPr lang="en-ZA" dirty="0" smtClean="0"/>
              <a:t>Services 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12725" y="2207402"/>
            <a:ext cx="4357718" cy="2334069"/>
          </a:xfrm>
        </p:spPr>
        <p:txBody>
          <a:bodyPr/>
          <a:lstStyle/>
          <a:p>
            <a:r>
              <a:rPr lang="en-ZA" dirty="0" smtClean="0"/>
              <a:t>Provide electricity, water </a:t>
            </a:r>
          </a:p>
          <a:p>
            <a:r>
              <a:rPr lang="en-ZA" dirty="0" smtClean="0"/>
              <a:t>and waste removal</a:t>
            </a:r>
          </a:p>
          <a:p>
            <a:r>
              <a:rPr lang="en-ZA" dirty="0" smtClean="0"/>
              <a:t>Promotes tourism</a:t>
            </a:r>
          </a:p>
          <a:p>
            <a:r>
              <a:rPr lang="en-ZA" dirty="0" smtClean="0"/>
              <a:t>Encourages business development</a:t>
            </a:r>
          </a:p>
          <a:p>
            <a:r>
              <a:rPr lang="en-ZA" dirty="0" smtClean="0"/>
              <a:t>Promotes international trade</a:t>
            </a:r>
            <a:endParaRPr lang="en-Z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574682" y="1611664"/>
            <a:ext cx="3887391" cy="486218"/>
          </a:xfrm>
        </p:spPr>
        <p:txBody>
          <a:bodyPr/>
          <a:lstStyle/>
          <a:p>
            <a:r>
              <a:rPr lang="en-ZA" dirty="0" smtClean="0"/>
              <a:t>Resources </a:t>
            </a:r>
            <a:endParaRPr lang="en-ZA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355976" y="2207402"/>
            <a:ext cx="3958730" cy="2334069"/>
          </a:xfrm>
        </p:spPr>
        <p:txBody>
          <a:bodyPr/>
          <a:lstStyle/>
          <a:p>
            <a:r>
              <a:rPr lang="en-ZA" dirty="0" smtClean="0"/>
              <a:t>Ensure good roads</a:t>
            </a:r>
          </a:p>
          <a:p>
            <a:r>
              <a:rPr lang="en-ZA" dirty="0" smtClean="0"/>
              <a:t>Promotes tourists to visit</a:t>
            </a:r>
          </a:p>
          <a:p>
            <a:r>
              <a:rPr lang="en-ZA" dirty="0" smtClean="0"/>
              <a:t>Getting involved in farming, forestry and fishing</a:t>
            </a:r>
          </a:p>
          <a:p>
            <a:r>
              <a:rPr lang="en-ZA" dirty="0" smtClean="0"/>
              <a:t>Encourage production of goods and services</a:t>
            </a:r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593" y="4293096"/>
            <a:ext cx="5981700" cy="228247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anose="04020705040A02060702" pitchFamily="82" charset="0"/>
              </a:rPr>
              <a:t>Laws to protect the rights of workers</a:t>
            </a:r>
            <a:endParaRPr lang="en-US" dirty="0">
              <a:latin typeface="Algerian" panose="04020705040A02060702" pitchFamily="82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2255327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933056"/>
            <a:ext cx="3140281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51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</TotalTime>
  <Words>884</Words>
  <Application>Microsoft Office PowerPoint</Application>
  <PresentationFormat>On-screen Show (4:3)</PresentationFormat>
  <Paragraphs>170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Algerian</vt:lpstr>
      <vt:lpstr>Arial</vt:lpstr>
      <vt:lpstr>Arial Black</vt:lpstr>
      <vt:lpstr>Calibri</vt:lpstr>
      <vt:lpstr>Calibri Light</vt:lpstr>
      <vt:lpstr>Comic Sans MS</vt:lpstr>
      <vt:lpstr>Times New Roman</vt:lpstr>
      <vt:lpstr>Office Theme</vt:lpstr>
      <vt:lpstr>THE GOVERNMENT</vt:lpstr>
      <vt:lpstr>MEANING OF GOVERNMENT</vt:lpstr>
      <vt:lpstr>LEVELS OF GOVERNMENT</vt:lpstr>
      <vt:lpstr>NATIONAL GOVERNMENT   </vt:lpstr>
      <vt:lpstr>Two houses of NATIONAL GOVERNMENT</vt:lpstr>
      <vt:lpstr>National assembly: function 1: Cabinet/legislative</vt:lpstr>
      <vt:lpstr>National assembly:  function 2: executive/Parliament</vt:lpstr>
      <vt:lpstr>National assembly: function 3: Judiciary/laws</vt:lpstr>
      <vt:lpstr> Level 1: NATIONAL GOVERNMENT</vt:lpstr>
      <vt:lpstr>LEVEL 1: PROVINCIAL GOVERNMENT:</vt:lpstr>
      <vt:lpstr>PROVINCIAL GOVERNMENT services</vt:lpstr>
      <vt:lpstr>Level 3: LOCAL GOVERNMENT</vt:lpstr>
      <vt:lpstr>LOCAL GOVERNMENT:    Municipalities</vt:lpstr>
      <vt:lpstr>The 8 Metros:</vt:lpstr>
      <vt:lpstr>Government income:</vt:lpstr>
      <vt:lpstr>Government interact with this two roleplayers:</vt:lpstr>
      <vt:lpstr>Households use services and provide resources:</vt:lpstr>
      <vt:lpstr>The role the government plays regards to Businesses</vt:lpstr>
      <vt:lpstr>Laws to protect the rights of workers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GOVERNMENT</dc:title>
  <dc:creator>Johan Tab</dc:creator>
  <cp:lastModifiedBy>ilse yssel</cp:lastModifiedBy>
  <cp:revision>52</cp:revision>
  <cp:lastPrinted>2019-03-05T11:12:26Z</cp:lastPrinted>
  <dcterms:created xsi:type="dcterms:W3CDTF">2018-01-17T11:02:49Z</dcterms:created>
  <dcterms:modified xsi:type="dcterms:W3CDTF">2019-12-06T11:19:31Z</dcterms:modified>
  <cp:contentStatus/>
</cp:coreProperties>
</file>